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89" r:id="rId3"/>
    <p:sldId id="290" r:id="rId4"/>
    <p:sldId id="285" r:id="rId5"/>
    <p:sldId id="346" r:id="rId6"/>
    <p:sldId id="352" r:id="rId7"/>
    <p:sldId id="353" r:id="rId8"/>
    <p:sldId id="354" r:id="rId9"/>
    <p:sldId id="355" r:id="rId10"/>
    <p:sldId id="336" r:id="rId11"/>
    <p:sldId id="347" r:id="rId12"/>
    <p:sldId id="348" r:id="rId13"/>
    <p:sldId id="349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E75B6"/>
    <a:srgbClr val="27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0" autoAdjust="0"/>
    <p:restoredTop sz="93837" autoAdjust="0"/>
  </p:normalViewPr>
  <p:slideViewPr>
    <p:cSldViewPr snapToGrid="0">
      <p:cViewPr varScale="1">
        <p:scale>
          <a:sx n="109" d="100"/>
          <a:sy n="109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9\&#1055;&#1077;&#1088;&#1077;&#1074;&#1086;&#1079;&#1082;&#1080;%201991\&#1057;&#1060;&#1054;%202018\&#1057;&#1074;&#1086;&#1076;&#1085;&#1072;&#1103;%20&#1090;&#1072;&#1073;&#1083;&#1080;&#1094;&#1072;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7;&#1080;&#1073;&#1058;&#1088;&#1072;&#1085;&#1089;&#1060;&#1086;&#1088;&#1091;&#1084;2019\19.05.08%20&#1052;&#1040;&#1057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1166542442985"/>
          <c:y val="5.2781562246201806E-2"/>
          <c:w val="0.84869714138883134"/>
          <c:h val="0.77865640390457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графики!$B$13</c:f>
              <c:strCache>
                <c:ptCount val="1"/>
                <c:pt idx="0">
                  <c:v>1991 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19,5*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17,6*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1,9*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графики!$A$14:$A$16</c:f>
              <c:strCache>
                <c:ptCount val="3"/>
                <c:pt idx="0">
                  <c:v>перевозки всего</c:v>
                </c:pt>
                <c:pt idx="1">
                  <c:v>в т.ч. на ВВЛ</c:v>
                </c:pt>
                <c:pt idx="2">
                  <c:v>в т.ч. на МВЛ</c:v>
                </c:pt>
              </c:strCache>
            </c:strRef>
          </c:cat>
          <c:val>
            <c:numRef>
              <c:f>графики!$B$14:$B$16</c:f>
              <c:numCache>
                <c:formatCode>#,##0.0</c:formatCode>
                <c:ptCount val="3"/>
                <c:pt idx="0">
                  <c:v>18.614933839999999</c:v>
                </c:pt>
                <c:pt idx="1">
                  <c:v>16.71962152</c:v>
                </c:pt>
                <c:pt idx="2">
                  <c:v>1.8953123199999999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B6-468B-A5B7-BA1F37DEA750}"/>
            </c:ext>
          </c:extLst>
        </c:ser>
        <c:ser>
          <c:idx val="1"/>
          <c:order val="1"/>
          <c:tx>
            <c:strRef>
              <c:f>графики!$C$13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14,4**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11,1**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3,3**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6B6-468B-A5B7-BA1F37DEA7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графики!$A$14:$A$16</c:f>
              <c:strCache>
                <c:ptCount val="3"/>
                <c:pt idx="0">
                  <c:v>перевозки всего</c:v>
                </c:pt>
                <c:pt idx="1">
                  <c:v>в т.ч. на ВВЛ</c:v>
                </c:pt>
                <c:pt idx="2">
                  <c:v>в т.ч. на МВЛ</c:v>
                </c:pt>
              </c:strCache>
            </c:strRef>
          </c:cat>
          <c:val>
            <c:numRef>
              <c:f>графики!$C$14:$C$16</c:f>
              <c:numCache>
                <c:formatCode>#,##0.0</c:formatCode>
                <c:ptCount val="3"/>
                <c:pt idx="0">
                  <c:v>14.446968500000001</c:v>
                </c:pt>
                <c:pt idx="1">
                  <c:v>11.149371499999948</c:v>
                </c:pt>
                <c:pt idx="2">
                  <c:v>3.297597000000021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B6-468B-A5B7-BA1F37DEA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66384"/>
        <c:axId val="162266768"/>
      </c:barChart>
      <c:catAx>
        <c:axId val="16226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266768"/>
        <c:crosses val="autoZero"/>
        <c:auto val="1"/>
        <c:lblAlgn val="ctr"/>
        <c:lblOffset val="100"/>
        <c:noMultiLvlLbl val="0"/>
      </c:catAx>
      <c:valAx>
        <c:axId val="162266768"/>
        <c:scaling>
          <c:orientation val="minMax"/>
          <c:max val="22"/>
          <c:min val="0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Пассажиры в год  (</a:t>
                </a:r>
                <a:r>
                  <a:rPr lang="ru-RU" sz="1600" dirty="0" err="1"/>
                  <a:t>отпр</a:t>
                </a:r>
                <a:r>
                  <a:rPr lang="ru-RU" sz="1600" dirty="0"/>
                  <a:t>.+</a:t>
                </a:r>
                <a:r>
                  <a:rPr lang="ru-RU" sz="1600" dirty="0" err="1"/>
                  <a:t>приб</a:t>
                </a:r>
                <a:r>
                  <a:rPr lang="ru-RU" sz="1600"/>
                  <a:t>.), млн</a:t>
                </a:r>
                <a:r>
                  <a:rPr lang="ru-RU" sz="1600" baseline="0"/>
                  <a:t> </a:t>
                </a:r>
                <a:r>
                  <a:rPr lang="ru-RU" sz="1600"/>
                  <a:t>чел</a:t>
                </a:r>
                <a:r>
                  <a:rPr lang="ru-RU" sz="1600" dirty="0"/>
                  <a:t>.</a:t>
                </a:r>
              </a:p>
            </c:rich>
          </c:tx>
          <c:layout>
            <c:manualLayout>
              <c:xMode val="edge"/>
              <c:yMode val="edge"/>
              <c:x val="0.11756649980948541"/>
              <c:y val="0.1530798812367672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162266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2948784871986556"/>
          <c:w val="1"/>
          <c:h val="6.77262673626476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u="sng" dirty="0">
                <a:effectLst/>
              </a:rPr>
              <a:t>Необходимое количество новых «Аэродромов МА» - </a:t>
            </a:r>
            <a:r>
              <a:rPr lang="ru-RU" b="1" u="sng" dirty="0">
                <a:effectLst/>
              </a:rPr>
              <a:t>310</a:t>
            </a:r>
            <a:r>
              <a:rPr lang="ru-RU" b="1" u="sng" baseline="0" dirty="0">
                <a:effectLst/>
              </a:rPr>
              <a:t> </a:t>
            </a:r>
            <a:r>
              <a:rPr lang="ru-RU" u="sng" dirty="0">
                <a:effectLst/>
              </a:rPr>
              <a:t> 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u="sng" dirty="0">
                <a:effectLst/>
              </a:rPr>
              <a:t>(восстановленных + заново подготовленных) шт.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744808068850765E-2"/>
          <c:y val="0.33699693426991667"/>
          <c:w val="0.51130311663098149"/>
          <c:h val="0.487595261332724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новых «Аэродромов МА» (восстановленных + заново подготовленных)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6-4E3A-877C-5897513BBF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6-4E3A-877C-5897513BBF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86-4E3A-877C-5897513BBF0B}"/>
              </c:ext>
            </c:extLst>
          </c:dPt>
          <c:dLbls>
            <c:dLbl>
              <c:idx val="0"/>
              <c:layout>
                <c:manualLayout>
                  <c:x val="-0.11355228330156565"/>
                  <c:y val="-0.161982879415373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86-4E3A-877C-5897513BBF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86-4E3A-877C-5897513BBF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восстановление имеющихся аэродромов и пос.площадок</c:v>
                </c:pt>
                <c:pt idx="1">
                  <c:v>оборудование аэродромов базирования ВС малой авиации</c:v>
                </c:pt>
                <c:pt idx="2">
                  <c:v>создание новых посадочных площадок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247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4B-414B-A4EE-CF9BA5BDF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2203478616759"/>
          <c:y val="0.33312230897299655"/>
          <c:w val="0.31778634648737208"/>
          <c:h val="0.64792281135193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u="sng" dirty="0">
                <a:effectLst/>
              </a:rPr>
              <a:t>Необходимое количество воздушных судов, не менее - </a:t>
            </a:r>
            <a:r>
              <a:rPr lang="ru-RU" b="1" u="sng" dirty="0">
                <a:effectLst/>
              </a:rPr>
              <a:t>400</a:t>
            </a:r>
          </a:p>
        </c:rich>
      </c:tx>
      <c:layout>
        <c:manualLayout>
          <c:xMode val="edge"/>
          <c:yMode val="edge"/>
          <c:x val="0.12778855486266044"/>
          <c:y val="2.9968266673210928E-2"/>
        </c:manualLayout>
      </c:layout>
      <c:overlay val="0"/>
      <c:spPr>
        <a:noFill/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9-12 мест с ГВПП не более 500 м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4C1-4959-9ADC-85F1CB5DE4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17-19 мест с ГВПП не более 900 м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150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4C1-4959-9ADC-85F1CB5DE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03280"/>
        <c:axId val="161303672"/>
      </c:lineChart>
      <c:catAx>
        <c:axId val="1613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03672"/>
        <c:crosses val="autoZero"/>
        <c:auto val="1"/>
        <c:lblAlgn val="ctr"/>
        <c:lblOffset val="100"/>
        <c:noMultiLvlLbl val="0"/>
      </c:catAx>
      <c:valAx>
        <c:axId val="16130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0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713884228574378E-2"/>
          <c:y val="0.91359261386546953"/>
          <c:w val="0.92538538899118783"/>
          <c:h val="7.9286371167886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34934707157867E-2"/>
          <c:y val="0"/>
          <c:w val="0.48249710885111735"/>
          <c:h val="0.94709439234485582"/>
        </c:manualLayout>
      </c:layout>
      <c:pieChart>
        <c:varyColors val="1"/>
        <c:ser>
          <c:idx val="0"/>
          <c:order val="0"/>
          <c:dLbls>
            <c:dLbl>
              <c:idx val="6"/>
              <c:layout>
                <c:manualLayout>
                  <c:x val="1.0045360161108187E-2"/>
                  <c:y val="1.0602091968055485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92-4F45-9CAD-32B9519EBD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'Аэродромы ВПП'!$E$19:$K$19</c:f>
              <c:strCache>
                <c:ptCount val="7"/>
                <c:pt idx="0">
                  <c:v>ВПП 300-500м</c:v>
                </c:pt>
                <c:pt idx="1">
                  <c:v>ВПП 501-900м</c:v>
                </c:pt>
                <c:pt idx="2">
                  <c:v>ВПП 901-1200м</c:v>
                </c:pt>
                <c:pt idx="3">
                  <c:v>ВПП 1201-2000м</c:v>
                </c:pt>
                <c:pt idx="4">
                  <c:v>ВПП 2001-3000м</c:v>
                </c:pt>
                <c:pt idx="5">
                  <c:v>НУЖНО ПОСТРОИТЬ</c:v>
                </c:pt>
                <c:pt idx="6">
                  <c:v>ВПП более 3000м</c:v>
                </c:pt>
              </c:strCache>
            </c:strRef>
          </c:cat>
          <c:val>
            <c:numRef>
              <c:f>'Аэродромы ВПП'!$E$20:$K$20</c:f>
              <c:numCache>
                <c:formatCode>0%</c:formatCode>
                <c:ptCount val="7"/>
                <c:pt idx="0">
                  <c:v>9.7087378640776698E-2</c:v>
                </c:pt>
                <c:pt idx="1">
                  <c:v>0.45145631067961184</c:v>
                </c:pt>
                <c:pt idx="2">
                  <c:v>9.2233009708737823E-2</c:v>
                </c:pt>
                <c:pt idx="3">
                  <c:v>0.21844660194174761</c:v>
                </c:pt>
                <c:pt idx="4">
                  <c:v>6.0679611650485438E-2</c:v>
                </c:pt>
                <c:pt idx="5">
                  <c:v>4.854368932038837E-2</c:v>
                </c:pt>
                <c:pt idx="6">
                  <c:v>3.1553398058252441E-2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92-4F45-9CAD-32B9519EB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41860671631119"/>
          <c:y val="3.3799044729848375E-3"/>
          <c:w val="0.41458139328368865"/>
          <c:h val="0.9136338701926395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0.68224</cdr:x>
      <cdr:y>0.4396</cdr:y>
    </cdr:from>
    <cdr:to>
      <cdr:x>0.84946</cdr:x>
      <cdr:y>0.53161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9782" y="1767217"/>
          <a:ext cx="950957" cy="36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150</a:t>
          </a:r>
        </a:p>
      </cdr:txBody>
    </cdr:sp>
  </cdr:relSizeAnchor>
  <cdr:relSizeAnchor xmlns:cdr="http://schemas.openxmlformats.org/drawingml/2006/chartDrawing">
    <cdr:from>
      <cdr:x>0.64249</cdr:x>
      <cdr:y>0.23357</cdr:y>
    </cdr:from>
    <cdr:to>
      <cdr:x>0.80971</cdr:x>
      <cdr:y>0.32557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53777" y="938959"/>
          <a:ext cx="950957" cy="369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250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026" y="0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A250CA62-2459-487F-8E91-7F1706D543D9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974" y="4685925"/>
            <a:ext cx="5389815" cy="4440988"/>
          </a:xfrm>
          <a:prstGeom prst="rect">
            <a:avLst/>
          </a:prstGeom>
        </p:spPr>
        <p:txBody>
          <a:bodyPr vert="horz" lIns="87572" tIns="43786" rIns="87572" bIns="437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849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026" y="9371849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F9B74A7E-2F0B-49C3-B329-29F77CE70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5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разделить на пару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7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8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8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2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74A7E-2F0B-49C3-B329-29F77CE70B5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5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2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9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E51C-050C-4BE3-A5F5-B72333DFEFC3}" type="datetimeFigureOut">
              <a:rPr lang="ru-RU" smtClean="0"/>
              <a:pPr/>
              <a:t>чт 27.06.19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37FDF3E-F574-4736-B038-30583554D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68"/>
            <a:ext cx="12192000" cy="607366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C78C382-2883-471E-B5D0-D00629C9AE68}"/>
              </a:ext>
            </a:extLst>
          </p:cNvPr>
          <p:cNvSpPr/>
          <p:nvPr/>
        </p:nvSpPr>
        <p:spPr>
          <a:xfrm>
            <a:off x="0" y="2087433"/>
            <a:ext cx="12192000" cy="317009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 РЕАЛИЗАЦИИ ПРОЕКТА МАСС</a:t>
            </a:r>
          </a:p>
          <a:p>
            <a:pPr algn="ctr"/>
            <a:r>
              <a:rPr lang="ru-RU" sz="4000" b="1" cap="all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«Развитие межрегиональной авиамаршрутной сети Сибири </a:t>
            </a:r>
            <a:br>
              <a:rPr lang="ru-RU" sz="4000" b="1" cap="all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региональной</a:t>
            </a:r>
          </a:p>
          <a:p>
            <a:pPr algn="ctr"/>
            <a:r>
              <a:rPr lang="ru-RU" sz="4000" b="1" cap="all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 малой авиации»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10719A4-3A0C-4175-9137-AA696A8CE8F8}"/>
              </a:ext>
            </a:extLst>
          </p:cNvPr>
          <p:cNvGrpSpPr/>
          <p:nvPr/>
        </p:nvGrpSpPr>
        <p:grpSpPr>
          <a:xfrm>
            <a:off x="0" y="-1"/>
            <a:ext cx="12192000" cy="932770"/>
            <a:chOff x="0" y="97519"/>
            <a:chExt cx="12486199" cy="932770"/>
          </a:xfrm>
          <a:solidFill>
            <a:srgbClr val="2768A0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60825F2-19F9-47C9-9B3C-6F82BEB046D2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  <a:ln>
              <a:solidFill>
                <a:srgbClr val="2768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73B4F5F-0BF9-4FFD-B77E-58AE4EEA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  <a:ln>
              <a:solidFill>
                <a:srgbClr val="2768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92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99"/>
          <p:cNvGrpSpPr/>
          <p:nvPr/>
        </p:nvGrpSpPr>
        <p:grpSpPr>
          <a:xfrm>
            <a:off x="73727" y="1034019"/>
            <a:ext cx="12165652" cy="5823981"/>
            <a:chOff x="73727" y="1034019"/>
            <a:chExt cx="12165652" cy="582398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3000"/>
                      </a14:imgEffect>
                      <a14:imgEffect>
                        <a14:brightnessContrast brigh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73" y="1576446"/>
              <a:ext cx="11324036" cy="528155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570679" y="2511212"/>
              <a:ext cx="18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Ырбан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9834" y="5502989"/>
              <a:ext cx="1211908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Шара-Сур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67860" y="6380892"/>
              <a:ext cx="252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Южный </a:t>
              </a:r>
              <a:r>
                <a:rPr lang="ru-RU" dirty="0" err="1"/>
                <a:t>Аржан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1805" y="1273347"/>
              <a:ext cx="1204540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Абакан</a:t>
              </a:r>
            </a:p>
            <a:p>
              <a:pPr algn="ctr"/>
              <a:r>
                <a:rPr lang="ru-RU" sz="1400" dirty="0"/>
                <a:t>(Хакасия)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5013" y="3992556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Шагонар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0229" y="3605348"/>
              <a:ext cx="1784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Верхнеусинское</a:t>
              </a:r>
            </a:p>
            <a:p>
              <a:pPr algn="ctr"/>
              <a:r>
                <a:rPr lang="ru-RU" sz="1400" dirty="0"/>
                <a:t>(</a:t>
              </a:r>
              <a:r>
                <a:rPr lang="ru-RU" sz="1400" dirty="0" err="1"/>
                <a:t>Красн</a:t>
              </a:r>
              <a:r>
                <a:rPr lang="ru-RU" sz="1400" dirty="0"/>
                <a:t>. край)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7835" y="6133860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Эрзин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23355" y="4857438"/>
              <a:ext cx="1725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Уш-Бельдир</a:t>
              </a:r>
              <a:endParaRPr lang="ru-RU" dirty="0"/>
            </a:p>
            <a:p>
              <a:r>
                <a:rPr lang="ru-RU" sz="1400" dirty="0"/>
                <a:t>(Северный </a:t>
              </a:r>
              <a:r>
                <a:rPr lang="ru-RU" sz="1400" dirty="0" err="1"/>
                <a:t>Аржан</a:t>
              </a:r>
              <a:r>
                <a:rPr lang="ru-RU" sz="1400" dirty="0"/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64314" y="2506982"/>
              <a:ext cx="2052431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Хамсара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9827" y="6116771"/>
              <a:ext cx="1106706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Улаангом</a:t>
              </a:r>
              <a:endParaRPr lang="ru-RU" dirty="0"/>
            </a:p>
            <a:p>
              <a:pPr algn="ctr"/>
              <a:r>
                <a:rPr lang="ru-RU" sz="1400" dirty="0"/>
                <a:t>(Монголия)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645" y="2663532"/>
              <a:ext cx="1419208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Саяногорск</a:t>
              </a:r>
            </a:p>
            <a:p>
              <a:pPr algn="ctr"/>
              <a:r>
                <a:rPr lang="ru-RU" sz="1400" dirty="0"/>
                <a:t>(Хакасия)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0492" y="2609232"/>
              <a:ext cx="14784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/>
                <a:t>Таштагол</a:t>
              </a:r>
            </a:p>
            <a:p>
              <a:pPr algn="ctr" fontAlgn="ctr"/>
              <a:r>
                <a:rPr lang="ru-RU" dirty="0" err="1"/>
                <a:t>Шерегеш</a:t>
              </a:r>
              <a:endParaRPr lang="ru-RU" dirty="0"/>
            </a:p>
            <a:p>
              <a:pPr algn="ctr" fontAlgn="ctr"/>
              <a:r>
                <a:rPr lang="ru-RU" sz="1400" dirty="0"/>
                <a:t>(Кемеровская обл.)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3661" y="1343881"/>
              <a:ext cx="1510020" cy="109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>
                  <a:solidFill>
                    <a:srgbClr val="000000"/>
                  </a:solidFill>
                </a:rPr>
                <a:t>Новокузнецк </a:t>
              </a:r>
            </a:p>
            <a:p>
              <a:pPr algn="ctr" fontAlgn="ctr"/>
              <a:r>
                <a:rPr lang="ru-RU" sz="1400" dirty="0"/>
                <a:t>(Кемеровская)</a:t>
              </a:r>
              <a:endParaRPr lang="ru-RU" dirty="0">
                <a:solidFill>
                  <a:srgbClr val="000000"/>
                </a:solidFill>
              </a:endParaRP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49695" y="1218554"/>
              <a:ext cx="112949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>
                  <a:solidFill>
                    <a:srgbClr val="000000"/>
                  </a:solidFill>
                </a:rPr>
                <a:t>Тайшет </a:t>
              </a:r>
            </a:p>
            <a:p>
              <a:pPr algn="ctr" fontAlgn="ctr"/>
              <a:r>
                <a:rPr lang="ru-RU" dirty="0">
                  <a:solidFill>
                    <a:srgbClr val="000000"/>
                  </a:solidFill>
                </a:rPr>
                <a:t>Братск</a:t>
              </a:r>
            </a:p>
            <a:p>
              <a:pPr algn="ctr" fontAlgn="ctr"/>
              <a:r>
                <a:rPr lang="ru-RU" sz="1400" dirty="0">
                  <a:solidFill>
                    <a:srgbClr val="000000"/>
                  </a:solidFill>
                </a:rPr>
                <a:t>(Иркутская обл.)</a:t>
              </a:r>
            </a:p>
            <a:p>
              <a:pPr algn="ctr"/>
              <a:endParaRPr lang="ru-RU" dirty="0">
                <a:solidFill>
                  <a:srgbClr val="000000"/>
                </a:solidFill>
              </a:endParaRP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6914" y="1239007"/>
              <a:ext cx="1573121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/>
                <a:t>Красноярск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7361" y="1034019"/>
              <a:ext cx="1573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/>
                <a:t>Канск</a:t>
              </a:r>
            </a:p>
            <a:p>
              <a:pPr algn="ctr" fontAlgn="ctr"/>
              <a:r>
                <a:rPr lang="ru-RU" sz="1400" dirty="0"/>
                <a:t>(</a:t>
              </a:r>
              <a:r>
                <a:rPr lang="ru-RU" sz="1400" dirty="0" err="1"/>
                <a:t>Красн</a:t>
              </a:r>
              <a:r>
                <a:rPr lang="ru-RU" sz="1400" dirty="0"/>
                <a:t>. край)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59315" y="5531467"/>
              <a:ext cx="14083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Мурэн</a:t>
              </a:r>
              <a:r>
                <a:rPr lang="ru-RU" dirty="0"/>
                <a:t> </a:t>
              </a:r>
            </a:p>
            <a:p>
              <a:pPr algn="ctr"/>
              <a:r>
                <a:rPr lang="ru-RU" dirty="0" err="1"/>
                <a:t>Эрдэнэт</a:t>
              </a:r>
              <a:endParaRPr lang="ru-RU" dirty="0"/>
            </a:p>
            <a:p>
              <a:pPr algn="ctr"/>
              <a:r>
                <a:rPr lang="ru-RU" dirty="0"/>
                <a:t>Улан-Батор</a:t>
              </a:r>
            </a:p>
            <a:p>
              <a:pPr algn="ctr"/>
              <a:r>
                <a:rPr lang="ru-RU" sz="1400" dirty="0"/>
                <a:t>(Монголия)</a:t>
              </a:r>
            </a:p>
          </p:txBody>
        </p:sp>
        <p:cxnSp>
          <p:nvCxnSpPr>
            <p:cNvPr id="29" name="Прямая соединительная линия 28"/>
            <p:cNvCxnSpPr>
              <a:stCxn id="82" idx="0"/>
              <a:endCxn id="40" idx="4"/>
            </p:cNvCxnSpPr>
            <p:nvPr/>
          </p:nvCxnSpPr>
          <p:spPr>
            <a:xfrm rot="16200000" flipV="1">
              <a:off x="2024540" y="5353004"/>
              <a:ext cx="765420" cy="14987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40" idx="5"/>
              <a:endCxn id="97" idx="1"/>
            </p:cNvCxnSpPr>
            <p:nvPr/>
          </p:nvCxnSpPr>
          <p:spPr>
            <a:xfrm>
              <a:off x="2437841" y="5007504"/>
              <a:ext cx="1067155" cy="57150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855069" y="4183277"/>
              <a:ext cx="1356580" cy="69226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endCxn id="40" idx="3"/>
            </p:cNvCxnSpPr>
            <p:nvPr/>
          </p:nvCxnSpPr>
          <p:spPr>
            <a:xfrm flipV="1">
              <a:off x="598422" y="5007504"/>
              <a:ext cx="1628365" cy="10038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1840036" y="1956266"/>
              <a:ext cx="102399" cy="65296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1014444" y="3008914"/>
              <a:ext cx="1224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dirty="0">
                  <a:solidFill>
                    <a:srgbClr val="000000"/>
                  </a:solidFill>
                </a:rPr>
                <a:t>Иркутск </a:t>
              </a:r>
            </a:p>
            <a:p>
              <a:pPr algn="ctr" fontAlgn="ctr"/>
              <a:endParaRPr lang="ru-RU" sz="1400" dirty="0">
                <a:solidFill>
                  <a:srgbClr val="000000"/>
                </a:solidFill>
              </a:endParaRPr>
            </a:p>
            <a:p>
              <a:pPr algn="ctr" fontAlgn="ctr"/>
              <a:endParaRPr lang="ru-RU" sz="1400" dirty="0">
                <a:solidFill>
                  <a:srgbClr val="000000"/>
                </a:solidFill>
              </a:endParaRPr>
            </a:p>
            <a:p>
              <a:pPr algn="ctr" fontAlgn="ctr"/>
              <a:endParaRPr lang="ru-RU" sz="1400" dirty="0">
                <a:solidFill>
                  <a:srgbClr val="000000"/>
                </a:solidFill>
              </a:endParaRPr>
            </a:p>
            <a:p>
              <a:pPr algn="ctr" fontAlgn="ctr"/>
              <a:r>
                <a:rPr lang="ru-RU" sz="1400" dirty="0">
                  <a:solidFill>
                    <a:srgbClr val="000000"/>
                  </a:solidFill>
                </a:rPr>
                <a:t>Улан-Удэ</a:t>
              </a:r>
            </a:p>
            <a:p>
              <a:pPr algn="ctr" fontAlgn="ctr"/>
              <a:r>
                <a:rPr lang="ru-RU" sz="1400" dirty="0">
                  <a:solidFill>
                    <a:srgbClr val="000000"/>
                  </a:solidFill>
                </a:rPr>
                <a:t>Чита</a:t>
              </a:r>
              <a:endParaRPr lang="ru-RU" dirty="0"/>
            </a:p>
          </p:txBody>
        </p:sp>
        <p:cxnSp>
          <p:nvCxnSpPr>
            <p:cNvPr id="35" name="Прямая соединительная линия 34"/>
            <p:cNvCxnSpPr>
              <a:endCxn id="88" idx="6"/>
            </p:cNvCxnSpPr>
            <p:nvPr/>
          </p:nvCxnSpPr>
          <p:spPr>
            <a:xfrm flipV="1">
              <a:off x="8342297" y="5636148"/>
              <a:ext cx="1051126" cy="48769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88" idx="5"/>
              <a:endCxn id="43" idx="1"/>
            </p:cNvCxnSpPr>
            <p:nvPr/>
          </p:nvCxnSpPr>
          <p:spPr>
            <a:xfrm>
              <a:off x="9359200" y="5717339"/>
              <a:ext cx="708721" cy="6028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88" idx="7"/>
            </p:cNvCxnSpPr>
            <p:nvPr/>
          </p:nvCxnSpPr>
          <p:spPr>
            <a:xfrm flipV="1">
              <a:off x="9359200" y="5140414"/>
              <a:ext cx="576845" cy="41454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390620" y="4161147"/>
              <a:ext cx="4152981" cy="7148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/>
            <p:cNvSpPr/>
            <p:nvPr/>
          </p:nvSpPr>
          <p:spPr>
            <a:xfrm>
              <a:off x="2183076" y="4787623"/>
              <a:ext cx="298476" cy="257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486120" y="5504975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8166889" y="5993677"/>
              <a:ext cx="198467" cy="214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041418" y="6295466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9836553" y="5007326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>
              <a:stCxn id="40" idx="0"/>
            </p:cNvCxnSpPr>
            <p:nvPr/>
          </p:nvCxnSpPr>
          <p:spPr>
            <a:xfrm flipH="1" flipV="1">
              <a:off x="2066228" y="3434772"/>
              <a:ext cx="266086" cy="135285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280863" y="1900719"/>
              <a:ext cx="1325366" cy="72946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86" idx="2"/>
              <a:endCxn id="102" idx="6"/>
            </p:cNvCxnSpPr>
            <p:nvPr/>
          </p:nvCxnSpPr>
          <p:spPr>
            <a:xfrm rot="10800000">
              <a:off x="4954102" y="3664260"/>
              <a:ext cx="1339624" cy="50843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431696" y="4229518"/>
              <a:ext cx="835522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Чадан</a:t>
              </a:r>
            </a:p>
          </p:txBody>
        </p:sp>
        <p:cxnSp>
          <p:nvCxnSpPr>
            <p:cNvPr id="52" name="Прямая соединительная линия 51"/>
            <p:cNvCxnSpPr>
              <a:endCxn id="60" idx="3"/>
            </p:cNvCxnSpPr>
            <p:nvPr/>
          </p:nvCxnSpPr>
          <p:spPr>
            <a:xfrm flipV="1">
              <a:off x="6523587" y="3259551"/>
              <a:ext cx="1924814" cy="8925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438404" y="4012184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Сарыг-Сеп</a:t>
              </a:r>
            </a:p>
          </p:txBody>
        </p:sp>
        <p:cxnSp>
          <p:nvCxnSpPr>
            <p:cNvPr id="54" name="Прямая соединительная линия 53"/>
            <p:cNvCxnSpPr>
              <a:stCxn id="40" idx="5"/>
              <a:endCxn id="20" idx="1"/>
            </p:cNvCxnSpPr>
            <p:nvPr/>
          </p:nvCxnSpPr>
          <p:spPr>
            <a:xfrm rot="16200000" flipH="1">
              <a:off x="2444038" y="5001307"/>
              <a:ext cx="1389592" cy="140198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60" idx="0"/>
            </p:cNvCxnSpPr>
            <p:nvPr/>
          </p:nvCxnSpPr>
          <p:spPr>
            <a:xfrm flipV="1">
              <a:off x="8537103" y="1647435"/>
              <a:ext cx="788526" cy="140176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60" idx="7"/>
              <a:endCxn id="89" idx="3"/>
            </p:cNvCxnSpPr>
            <p:nvPr/>
          </p:nvCxnSpPr>
          <p:spPr>
            <a:xfrm flipV="1">
              <a:off x="8625804" y="2684029"/>
              <a:ext cx="894621" cy="40126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stCxn id="60" idx="1"/>
            </p:cNvCxnSpPr>
            <p:nvPr/>
          </p:nvCxnSpPr>
          <p:spPr>
            <a:xfrm flipH="1" flipV="1">
              <a:off x="7793159" y="2895049"/>
              <a:ext cx="655242" cy="1902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7703918" y="2834644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>
              <a:stCxn id="60" idx="6"/>
            </p:cNvCxnSpPr>
            <p:nvPr/>
          </p:nvCxnSpPr>
          <p:spPr>
            <a:xfrm>
              <a:off x="8662545" y="3172422"/>
              <a:ext cx="2509072" cy="7293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8411660" y="3049203"/>
              <a:ext cx="250885" cy="246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9597995" y="2003594"/>
              <a:ext cx="917044" cy="60830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60" idx="4"/>
              <a:endCxn id="44" idx="0"/>
            </p:cNvCxnSpPr>
            <p:nvPr/>
          </p:nvCxnSpPr>
          <p:spPr>
            <a:xfrm>
              <a:off x="8537103" y="3295641"/>
              <a:ext cx="1389938" cy="171168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86" idx="1"/>
            </p:cNvCxnSpPr>
            <p:nvPr/>
          </p:nvCxnSpPr>
          <p:spPr>
            <a:xfrm rot="16200000" flipV="1">
              <a:off x="4131834" y="1796355"/>
              <a:ext cx="2144930" cy="231256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86" idx="6"/>
              <a:endCxn id="44" idx="2"/>
            </p:cNvCxnSpPr>
            <p:nvPr/>
          </p:nvCxnSpPr>
          <p:spPr>
            <a:xfrm>
              <a:off x="6750231" y="4172690"/>
              <a:ext cx="3086322" cy="91917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7480191" y="4320428"/>
              <a:ext cx="180975" cy="1690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/>
            <p:cNvCxnSpPr>
              <a:endCxn id="88" idx="1"/>
            </p:cNvCxnSpPr>
            <p:nvPr/>
          </p:nvCxnSpPr>
          <p:spPr>
            <a:xfrm>
              <a:off x="6537075" y="4192261"/>
              <a:ext cx="2656881" cy="136269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662545" y="5159802"/>
              <a:ext cx="2052431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Кунгуртуг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58734" y="4177328"/>
              <a:ext cx="2052431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Ак-Довурак </a:t>
              </a:r>
            </a:p>
            <a:p>
              <a:r>
                <a:rPr lang="ru-RU" sz="1400" dirty="0"/>
                <a:t>(Кызыл-</a:t>
              </a:r>
              <a:r>
                <a:rPr lang="ru-RU" sz="1400" dirty="0" err="1"/>
                <a:t>Мажылык</a:t>
              </a:r>
              <a:r>
                <a:rPr lang="ru-RU" sz="1400" dirty="0"/>
                <a:t>)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94578" y="4615065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Хову-Аксы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9368" y="6154837"/>
              <a:ext cx="143192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Кызыл-Хая</a:t>
              </a: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 flipH="1" flipV="1">
              <a:off x="6308853" y="1647435"/>
              <a:ext cx="254250" cy="246889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endCxn id="86" idx="4"/>
            </p:cNvCxnSpPr>
            <p:nvPr/>
          </p:nvCxnSpPr>
          <p:spPr>
            <a:xfrm rot="16200000" flipV="1">
              <a:off x="5780460" y="5122932"/>
              <a:ext cx="1484646" cy="160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542174" y="3210111"/>
              <a:ext cx="1374907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Тоора-Хем</a:t>
              </a:r>
            </a:p>
            <a:p>
              <a:pPr algn="ctr"/>
              <a:r>
                <a:rPr lang="ru-RU" sz="1400" dirty="0"/>
                <a:t>(</a:t>
              </a:r>
              <a:r>
                <a:rPr lang="ru-RU" sz="1400" dirty="0" err="1"/>
                <a:t>Тоджа</a:t>
              </a:r>
              <a:r>
                <a:rPr lang="ru-RU" sz="1400" dirty="0"/>
                <a:t>)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6392142" y="5771025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" name="Прямая соединительная линия 76"/>
            <p:cNvCxnSpPr>
              <a:stCxn id="76" idx="2"/>
              <a:endCxn id="41" idx="6"/>
            </p:cNvCxnSpPr>
            <p:nvPr/>
          </p:nvCxnSpPr>
          <p:spPr>
            <a:xfrm rot="10800000">
              <a:off x="5667096" y="5589514"/>
              <a:ext cx="725047" cy="26605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Овал 77"/>
            <p:cNvSpPr/>
            <p:nvPr/>
          </p:nvSpPr>
          <p:spPr>
            <a:xfrm>
              <a:off x="5079328" y="4331340"/>
              <a:ext cx="180975" cy="1690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89116" y="5361772"/>
              <a:ext cx="1194966" cy="5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Дус-Даг</a:t>
              </a:r>
              <a:r>
                <a:rPr lang="ru-RU" sz="1400" dirty="0"/>
                <a:t> (</a:t>
              </a:r>
              <a:r>
                <a:rPr lang="ru-RU" sz="1400" dirty="0" err="1"/>
                <a:t>Торгалыг</a:t>
              </a:r>
              <a:r>
                <a:rPr lang="ru-RU" sz="1400" dirty="0"/>
                <a:t>)</a:t>
              </a: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448701" y="5234465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223201" y="4705485"/>
              <a:ext cx="180975" cy="1690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293726" y="3963967"/>
              <a:ext cx="456505" cy="4174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8" idx="6"/>
            </p:cNvCxnSpPr>
            <p:nvPr/>
          </p:nvCxnSpPr>
          <p:spPr>
            <a:xfrm>
              <a:off x="9393423" y="5636148"/>
              <a:ext cx="1541838" cy="37305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Овал 87"/>
            <p:cNvSpPr/>
            <p:nvPr/>
          </p:nvSpPr>
          <p:spPr>
            <a:xfrm>
              <a:off x="9159733" y="5521326"/>
              <a:ext cx="233690" cy="229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9493922" y="2539713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34361" y="5882493"/>
              <a:ext cx="1430572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Мугур-Аксы</a:t>
              </a:r>
              <a:endParaRPr lang="ru-RU" dirty="0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 rot="16200000" flipV="1">
              <a:off x="3518900" y="2193533"/>
              <a:ext cx="770563" cy="16438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Прямоугольник 92"/>
            <p:cNvSpPr/>
            <p:nvPr/>
          </p:nvSpPr>
          <p:spPr>
            <a:xfrm>
              <a:off x="73727" y="5944201"/>
              <a:ext cx="10991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Кош-Агач</a:t>
              </a:r>
            </a:p>
            <a:p>
              <a:r>
                <a:rPr lang="ru-RU" sz="1400" dirty="0"/>
                <a:t>(Алтай)</a:t>
              </a:r>
            </a:p>
          </p:txBody>
        </p:sp>
        <p:cxnSp>
          <p:nvCxnSpPr>
            <p:cNvPr id="94" name="Прямая соединительная линия 93"/>
            <p:cNvCxnSpPr>
              <a:stCxn id="40" idx="6"/>
              <a:endCxn id="88" idx="2"/>
            </p:cNvCxnSpPr>
            <p:nvPr/>
          </p:nvCxnSpPr>
          <p:spPr>
            <a:xfrm>
              <a:off x="2481552" y="4916427"/>
              <a:ext cx="6678181" cy="71972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2486025" y="5351067"/>
              <a:ext cx="1935912" cy="55443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Овал 96"/>
            <p:cNvSpPr/>
            <p:nvPr/>
          </p:nvSpPr>
          <p:spPr>
            <a:xfrm>
              <a:off x="3478493" y="5554511"/>
              <a:ext cx="180975" cy="167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52643" y="5621577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Хандагайты</a:t>
              </a: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391698" y="5810650"/>
              <a:ext cx="180975" cy="169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73177" y="5739529"/>
              <a:ext cx="1830075" cy="35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Оо-Шынаа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37664" y="3977338"/>
              <a:ext cx="1223353" cy="400110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КЫЗЫЛ</a:t>
              </a:r>
            </a:p>
          </p:txBody>
        </p:sp>
      </p:grpSp>
      <p:sp>
        <p:nvSpPr>
          <p:cNvPr id="102" name="Овал 101"/>
          <p:cNvSpPr/>
          <p:nvPr/>
        </p:nvSpPr>
        <p:spPr>
          <a:xfrm>
            <a:off x="4773127" y="3579720"/>
            <a:ext cx="180975" cy="169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0" y="3523262"/>
            <a:ext cx="16644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Горно-Алтайск</a:t>
            </a:r>
          </a:p>
          <a:p>
            <a:r>
              <a:rPr lang="ru-RU" sz="1600" dirty="0"/>
              <a:t>(Алтай)</a:t>
            </a:r>
          </a:p>
          <a:p>
            <a:r>
              <a:rPr lang="ru-RU" dirty="0"/>
              <a:t>Барнаул</a:t>
            </a:r>
          </a:p>
          <a:p>
            <a:r>
              <a:rPr lang="ru-RU" sz="1600" dirty="0"/>
              <a:t>(</a:t>
            </a:r>
            <a:r>
              <a:rPr lang="ru-RU" sz="1600" dirty="0" err="1"/>
              <a:t>Алт</a:t>
            </a:r>
            <a:r>
              <a:rPr lang="ru-RU" sz="1600" dirty="0"/>
              <a:t>. край)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2407249" y="0"/>
            <a:ext cx="966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Перспективная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авиамаршрутная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сеть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Пилотный регион - Республика Тыва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4173489" y="4504288"/>
            <a:ext cx="180975" cy="1690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единительная линия 118"/>
          <p:cNvCxnSpPr>
            <a:stCxn id="102" idx="1"/>
            <a:endCxn id="21" idx="2"/>
          </p:cNvCxnSpPr>
          <p:nvPr/>
        </p:nvCxnSpPr>
        <p:spPr>
          <a:xfrm rot="16200000" flipV="1">
            <a:off x="4279291" y="3084141"/>
            <a:ext cx="380299" cy="6603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40" idx="6"/>
            <a:endCxn id="44" idx="2"/>
          </p:cNvCxnSpPr>
          <p:nvPr/>
        </p:nvCxnSpPr>
        <p:spPr>
          <a:xfrm>
            <a:off x="2481552" y="4916427"/>
            <a:ext cx="7355001" cy="1754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60" idx="6"/>
          </p:cNvCxnSpPr>
          <p:nvPr/>
        </p:nvCxnSpPr>
        <p:spPr>
          <a:xfrm>
            <a:off x="8662545" y="3172422"/>
            <a:ext cx="2577383" cy="9886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2647950" y="129597"/>
            <a:ext cx="945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Экспертная работа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7950" y="1151454"/>
            <a:ext cx="4921321" cy="52603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</a:t>
            </a:r>
          </a:p>
          <a:p>
            <a:pPr algn="just">
              <a:defRPr/>
            </a:pP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2018 года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Межрегиональное совещание по вопросу «Развития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авиамаршрутной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Сибири»</a:t>
            </a:r>
          </a:p>
          <a:p>
            <a:pPr algn="just">
              <a:defRPr/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мая 2019 года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расширенное заседание экспертной группы по развитию авиации в СФО и Экспертно-консультационного совета по транспорту МА «Сибирское соглашение»</a:t>
            </a:r>
          </a:p>
          <a:p>
            <a:pPr algn="just">
              <a:defRPr/>
            </a:pPr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мая 2019 года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совещание под председательством помощника Президента Российской Федерации И.Е. Левитина о подготовке заседания рабочей группы Государственного совета Российской Федерации по направлению «Транспорт» по развитию региональной авиации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04207" y="1151454"/>
            <a:ext cx="6493267" cy="52603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решения</a:t>
            </a:r>
          </a:p>
          <a:p>
            <a:pPr lvl="0" algn="ctr">
              <a:defRPr/>
            </a:pPr>
            <a:r>
              <a:rPr lang="ru-RU" sz="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Отметить необходимость реализации  межрегионального проекта МАСС «Развитие межрегиональной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авиамаршрутной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Сибири с использованием региональной и малой авиации»</a:t>
            </a:r>
          </a:p>
          <a:p>
            <a:pPr lvl="0" algn="just">
              <a:defRPr/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Органам исполнительной власти субъектов Российской Федерации – членам МАСС совместно с Проектным офисом  определить параметры маршрутной авиационной сети и сформировать поэтапный план ее развития для каждого субъекта Российской Федерации.</a:t>
            </a:r>
          </a:p>
          <a:p>
            <a:pPr lvl="0" algn="just">
              <a:defRPr/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Оценить потребность в летно-техническим персонале и возможностях авиационных учебных центров по подготовке кадров.</a:t>
            </a:r>
          </a:p>
          <a:p>
            <a:pPr lvl="0" algn="just">
              <a:defRPr/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Проанализировать возможность использования двигателей воздушных судов отечественного производства.</a:t>
            </a:r>
          </a:p>
          <a:p>
            <a:pPr lvl="0" algn="just">
              <a:defRPr/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DBE4CF8-63CF-4F25-8074-67D25944A8D4}"/>
              </a:ext>
            </a:extLst>
          </p:cNvPr>
          <p:cNvSpPr txBox="1"/>
          <p:nvPr/>
        </p:nvSpPr>
        <p:spPr>
          <a:xfrm>
            <a:off x="3714161" y="207671"/>
            <a:ext cx="829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проект решения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6892AD9-7B34-42A2-B496-825CA05B9CB7}"/>
              </a:ext>
            </a:extLst>
          </p:cNvPr>
          <p:cNvSpPr/>
          <p:nvPr/>
        </p:nvSpPr>
        <p:spPr>
          <a:xfrm>
            <a:off x="218578" y="1006461"/>
            <a:ext cx="114556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к сведению информацию о реализации межрегионального проекта «Развитие межрегиональной авиамаршрутной сети Сибири с использованием региональной и малой авиации».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Исполнительному комитету МАСС обеспечить дальнейшую реализацию указанного проекта.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высшим должностным лицам субъектов Российской Федерации, входящих в состав МАСС, поручить органам исполнительной власти, ответственным за развитие транспорта и транспортной инфраструктуры в регионах, оперативно предоставлять информацию Проектному офису МАСС по реализации межрегионального проекта «Развитие межрегиональной авиамаршрутной сети Сибири с использованием региональной и малой авиации» в целях своевременной реализации указанного проекта.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органам исполнительной власти, ответственным за развитие транспорта и транспортной инфраструктуры в регионах, входящих в состав МАСС, совместно с Проектным офисом МАСС по реализации межрегионального проекта «Развитие межрегиональной авиамаршрутной сети Сибири с использованием региональной и малой авиации» определить параметры развития </a:t>
            </a:r>
            <a:r>
              <a:rPr lang="ru-RU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авиамаршрутных</a:t>
            </a: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сетей  своих регионов.</a:t>
            </a:r>
          </a:p>
        </p:txBody>
      </p:sp>
    </p:spTree>
    <p:extLst>
      <p:ext uri="{BB962C8B-B14F-4D97-AF65-F5344CB8AC3E}">
        <p14:creationId xmlns:p14="http://schemas.microsoft.com/office/powerpoint/2010/main" val="13440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37FDF3E-F574-4736-B038-30583554D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68"/>
            <a:ext cx="12192000" cy="607366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C78C382-2883-471E-B5D0-D00629C9AE68}"/>
              </a:ext>
            </a:extLst>
          </p:cNvPr>
          <p:cNvSpPr/>
          <p:nvPr/>
        </p:nvSpPr>
        <p:spPr>
          <a:xfrm>
            <a:off x="0" y="2087433"/>
            <a:ext cx="12192000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Спасибо за внимание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10719A4-3A0C-4175-9137-AA696A8CE8F8}"/>
              </a:ext>
            </a:extLst>
          </p:cNvPr>
          <p:cNvGrpSpPr/>
          <p:nvPr/>
        </p:nvGrpSpPr>
        <p:grpSpPr>
          <a:xfrm>
            <a:off x="0" y="-1"/>
            <a:ext cx="12192000" cy="932770"/>
            <a:chOff x="0" y="97519"/>
            <a:chExt cx="12486199" cy="932770"/>
          </a:xfrm>
          <a:solidFill>
            <a:srgbClr val="2768A0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60825F2-19F9-47C9-9B3C-6F82BEB046D2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  <a:ln>
              <a:solidFill>
                <a:srgbClr val="2768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73B4F5F-0BF9-4FFD-B77E-58AE4EEA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  <a:ln>
              <a:solidFill>
                <a:srgbClr val="2768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840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b8.ru.icdn.ru/w/wizarden/5/61990305jQw.jpg">
            <a:extLst>
              <a:ext uri="{FF2B5EF4-FFF2-40B4-BE49-F238E27FC236}">
                <a16:creationId xmlns="" xmlns:a16="http://schemas.microsoft.com/office/drawing/2014/main" id="{B6D498CB-AAE1-4870-A95A-3651BE81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05" y="3489016"/>
            <a:ext cx="4348397" cy="2898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686474" y="85761"/>
            <a:ext cx="103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РФ в сфере авиасообщения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nyuksenitsa.ru/upload/photo/banners/%D1%80%D0%B5%D0%B0%D0%BB%D0%B8%D0%B7%D0%B0%D1%86%D0%B8%D1%8F.jpg">
            <a:extLst>
              <a:ext uri="{FF2B5EF4-FFF2-40B4-BE49-F238E27FC236}">
                <a16:creationId xmlns="" xmlns:a16="http://schemas.microsoft.com/office/drawing/2014/main" id="{CDF8F071-330D-49BA-852C-C6C2C9A0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1325559"/>
            <a:ext cx="11243775" cy="1841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nostore.ru/wp-content/uploads/2019/03/slide-52.jpg">
            <a:extLst>
              <a:ext uri="{FF2B5EF4-FFF2-40B4-BE49-F238E27FC236}">
                <a16:creationId xmlns="" xmlns:a16="http://schemas.microsoft.com/office/drawing/2014/main" id="{822FA79F-0736-4A68-B63A-0FC652580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16" b="66776"/>
          <a:stretch/>
        </p:blipFill>
        <p:spPr bwMode="auto">
          <a:xfrm>
            <a:off x="545988" y="3491738"/>
            <a:ext cx="6366980" cy="2896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3352800" y="127639"/>
            <a:ext cx="874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 Основания. Цель. Сроки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6D1ABF-8F59-4EB9-B8DB-95E17A5BC57B}"/>
              </a:ext>
            </a:extLst>
          </p:cNvPr>
          <p:cNvSpPr txBox="1"/>
          <p:nvPr/>
        </p:nvSpPr>
        <p:spPr>
          <a:xfrm>
            <a:off x="6012116" y="1731934"/>
            <a:ext cx="5810250" cy="347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Разработать до 01.10.2019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этап) и реализовать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этап) в   2019 - 2020 годах комплекс мер, направленных на развитие межрегиональной авиамаршрутной сети Сибири, за счет использования воздушных судов </a:t>
            </a:r>
            <a:r>
              <a:rPr lang="ru-RU" sz="2000" b="1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малой авиации (9-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мест), реконструкции инфраструктуры региональных и местных аэропортов (аэродромов и посадочных площадок) и методического обеспечения развития региональной и межрегиональной авиамаршрутной сети.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147AD2-7E3B-46EB-8790-98CC0E812501}"/>
              </a:ext>
            </a:extLst>
          </p:cNvPr>
          <p:cNvSpPr txBox="1"/>
          <p:nvPr/>
        </p:nvSpPr>
        <p:spPr>
          <a:xfrm>
            <a:off x="6012116" y="5555922"/>
            <a:ext cx="5810250" cy="830997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 реализации проекта: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09.01.2019 – 31.12.2020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F3AA5AB-8221-4E27-A9ED-24F74A1A9F1A}"/>
              </a:ext>
            </a:extLst>
          </p:cNvPr>
          <p:cNvSpPr/>
          <p:nvPr/>
        </p:nvSpPr>
        <p:spPr>
          <a:xfrm>
            <a:off x="346391" y="1053166"/>
            <a:ext cx="56032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ОСНОВАНИЯ ДЛЯ ИНИЦИАЦИИ ПРОЕКТА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F31F9A1-05AF-4C12-9714-A243277F8419}"/>
              </a:ext>
            </a:extLst>
          </p:cNvPr>
          <p:cNvSpPr/>
          <p:nvPr/>
        </p:nvSpPr>
        <p:spPr>
          <a:xfrm>
            <a:off x="276225" y="1731934"/>
            <a:ext cx="5603244" cy="4401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15б Указа Президента Российской Федерации от 07.05.2018 № 204 «О национальных целях и стратегических задачах развития Российской Федерации на период до 2024 года» в части развития межрегиональных рейсов, минуя Москву.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Пункт 6 протокола расширенного заседания Экспертной группы по развитию авиации в Сибирском федеральном округе 24 мая 2017 года (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02-218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 МАСС от 08.06.2017).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Межрегиональной ассоциации «Сибирское соглашение» на 2019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ABDD801-3A83-4124-A106-FACD0E4D36EE}"/>
              </a:ext>
            </a:extLst>
          </p:cNvPr>
          <p:cNvSpPr/>
          <p:nvPr/>
        </p:nvSpPr>
        <p:spPr>
          <a:xfrm>
            <a:off x="7824185" y="1068555"/>
            <a:ext cx="21861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0987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1972638" y="6307"/>
            <a:ext cx="1012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малой и региональной авиации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проектная задача МАСС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ED591A2-CF4C-4C21-9D19-609A9259D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" y="1182906"/>
            <a:ext cx="6345603" cy="5130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B0C118-3FB4-4C30-8A46-EA78C538014E}"/>
              </a:ext>
            </a:extLst>
          </p:cNvPr>
          <p:cNvSpPr txBox="1"/>
          <p:nvPr/>
        </p:nvSpPr>
        <p:spPr>
          <a:xfrm>
            <a:off x="7035315" y="1182906"/>
            <a:ext cx="495462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</a:p>
          <a:p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Сформированы прогнозные показатели развития малой и региональной авиации Сибири для достижения максимального уровня развития в предыдущие годы 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Проведена оценка потребных ресурсов для достижения прогнозных показателей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Сформированы перспективные аэродромная и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авиамаршрутная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Сибири</a:t>
            </a:r>
          </a:p>
          <a:p>
            <a:endParaRPr lang="ru-RU" sz="8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</a:t>
            </a:r>
          </a:p>
          <a:p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Уточнение начального требуемого уровня развития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авиамаршрутной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в каждом регионе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инвестиционных программ развития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сегментов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авиамаршрутной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как региональных, так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целом по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Сибири</a:t>
            </a:r>
          </a:p>
        </p:txBody>
      </p:sp>
    </p:spTree>
    <p:extLst>
      <p:ext uri="{BB962C8B-B14F-4D97-AF65-F5344CB8AC3E}">
        <p14:creationId xmlns:p14="http://schemas.microsoft.com/office/powerpoint/2010/main" val="6630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3F51717-55C3-434E-8EDB-8AB0D062A614}"/>
              </a:ext>
            </a:extLst>
          </p:cNvPr>
          <p:cNvSpPr>
            <a:spLocks/>
          </p:cNvSpPr>
          <p:nvPr/>
        </p:nvSpPr>
        <p:spPr bwMode="auto">
          <a:xfrm>
            <a:off x="5589142" y="2559249"/>
            <a:ext cx="6557538" cy="36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algn="just">
              <a:defRPr/>
            </a:pPr>
            <a:endParaRPr lang="ru-RU" sz="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год – пиковый период развития авиаперевозок в стране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перевозок в Сибири в 2018 году снизился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сравнению с 1991 годом: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общем объеме -                                    на 26%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внутренних воздушных линиях -  на 37%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2316733" y="52354"/>
            <a:ext cx="982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авиаперевозок Сибири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Прошлое и настоящее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2438873"/>
              </p:ext>
            </p:extLst>
          </p:nvPr>
        </p:nvGraphicFramePr>
        <p:xfrm>
          <a:off x="71920" y="1048933"/>
          <a:ext cx="6267236" cy="567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трелка вниз 12"/>
          <p:cNvSpPr/>
          <p:nvPr/>
        </p:nvSpPr>
        <p:spPr>
          <a:xfrm rot="18125614">
            <a:off x="3345003" y="1370813"/>
            <a:ext cx="172333" cy="52100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7680213" y="1048933"/>
            <a:ext cx="2136463" cy="1235620"/>
            <a:chOff x="4687022" y="2197885"/>
            <a:chExt cx="1840466" cy="1161176"/>
          </a:xfrm>
        </p:grpSpPr>
        <p:pic>
          <p:nvPicPr>
            <p:cNvPr id="19" name="Рисунок 18" descr="An-24люди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7022" y="2219948"/>
              <a:ext cx="1840466" cy="113911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728705" y="2197885"/>
              <a:ext cx="64472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АН-24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9976206" y="1041888"/>
            <a:ext cx="2118063" cy="1393088"/>
            <a:chOff x="5295824" y="4286250"/>
            <a:chExt cx="1988649" cy="1176422"/>
          </a:xfrm>
        </p:grpSpPr>
        <p:pic>
          <p:nvPicPr>
            <p:cNvPr id="18" name="Рисунок 17" descr="як-40.jpg"/>
            <p:cNvPicPr>
              <a:picLocks noChangeAspect="1"/>
            </p:cNvPicPr>
            <p:nvPr/>
          </p:nvPicPr>
          <p:blipFill>
            <a:blip r:embed="rId7" cstate="print">
              <a:lum bright="28000"/>
            </a:blip>
            <a:stretch>
              <a:fillRect/>
            </a:stretch>
          </p:blipFill>
          <p:spPr>
            <a:xfrm>
              <a:off x="5295824" y="4286250"/>
              <a:ext cx="1975512" cy="11243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671805" y="5154895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Як-40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62341" y="1080016"/>
            <a:ext cx="2143125" cy="1196930"/>
            <a:chOff x="5870961" y="4203746"/>
            <a:chExt cx="2158614" cy="1131956"/>
          </a:xfrm>
        </p:grpSpPr>
        <p:pic>
          <p:nvPicPr>
            <p:cNvPr id="21" name="Рисунок 20" descr="ан-2много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0961" y="4203746"/>
              <a:ext cx="2158614" cy="11319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09805" y="421074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АН-2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371" y="4861725"/>
            <a:ext cx="6065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algn="just">
              <a:defRPr/>
            </a:pPr>
            <a:r>
              <a:rPr lang="ru-RU" sz="1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pPr marL="180975" lvl="0" algn="just">
              <a:defRPr/>
            </a:pPr>
            <a:r>
              <a:rPr lang="ru-RU" sz="1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Центральное расписание Аэрофлота в 1991 г. и оценочные значения перевозок на местных воздушных линиях СФО </a:t>
            </a:r>
          </a:p>
          <a:p>
            <a:pPr marL="180975" lvl="0" algn="just">
              <a:defRPr/>
            </a:pPr>
            <a:r>
              <a:rPr lang="ru-RU" sz="1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(МВЛ – международные воздушные линии, в 1991 г. к ним условно отнесены авиасвязи с союзными  республиками)</a:t>
            </a:r>
          </a:p>
          <a:p>
            <a:pPr marL="180975" lvl="0" algn="just">
              <a:defRPr/>
            </a:pPr>
            <a:r>
              <a:rPr lang="ru-RU" sz="1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**  Отраслевые формы статистического наблюдения в области ГА (14 ГА и 15 ГА) за 2018 г.</a:t>
            </a:r>
          </a:p>
        </p:txBody>
      </p:sp>
    </p:spTree>
    <p:extLst>
      <p:ext uri="{BB962C8B-B14F-4D97-AF65-F5344CB8AC3E}">
        <p14:creationId xmlns:p14="http://schemas.microsoft.com/office/powerpoint/2010/main" val="1046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2268048" y="-80045"/>
            <a:ext cx="9776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Прогнозные показатели 2024 года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(целевое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маршрутной сети)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03C5D1F9-D934-4C0D-85B2-3FA9C1358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257455"/>
              </p:ext>
            </p:extLst>
          </p:nvPr>
        </p:nvGraphicFramePr>
        <p:xfrm>
          <a:off x="427115" y="1140024"/>
          <a:ext cx="5462713" cy="402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90273D0E-6BE4-4321-8612-95B0E4F56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884401"/>
              </p:ext>
            </p:extLst>
          </p:nvPr>
        </p:nvGraphicFramePr>
        <p:xfrm>
          <a:off x="6078021" y="1160572"/>
          <a:ext cx="5686864" cy="402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3A5A3C8-4075-4529-93D0-8ACAA9E7A7DB}"/>
              </a:ext>
            </a:extLst>
          </p:cNvPr>
          <p:cNvSpPr/>
          <p:nvPr/>
        </p:nvSpPr>
        <p:spPr>
          <a:xfrm>
            <a:off x="3566167" y="5410112"/>
            <a:ext cx="2663206" cy="72241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новых региональных авиационных маршрутов, минуя Москву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DF06B94-8F81-4A40-BE98-AD392119D427}"/>
              </a:ext>
            </a:extLst>
          </p:cNvPr>
          <p:cNvSpPr/>
          <p:nvPr/>
        </p:nvSpPr>
        <p:spPr>
          <a:xfrm>
            <a:off x="427115" y="5412996"/>
            <a:ext cx="2842788" cy="7195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Прирост пассажиропотока на региональных авиационных маршрутах, минуя Москву</a:t>
            </a:r>
            <a:endParaRPr lang="ru-RU" sz="16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26A5D16-260B-4422-94F6-67776F60CD03}"/>
              </a:ext>
            </a:extLst>
          </p:cNvPr>
          <p:cNvSpPr/>
          <p:nvPr/>
        </p:nvSpPr>
        <p:spPr>
          <a:xfrm>
            <a:off x="6525637" y="5410112"/>
            <a:ext cx="2320140" cy="72241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Авиационная подвижность населения Сибири, минуя Москву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0EFA580-7A9F-4481-8EA3-704F8B847138}"/>
              </a:ext>
            </a:extLst>
          </p:cNvPr>
          <p:cNvSpPr/>
          <p:nvPr/>
        </p:nvSpPr>
        <p:spPr>
          <a:xfrm>
            <a:off x="9101679" y="5410112"/>
            <a:ext cx="2663206" cy="72241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Количество новых рабочих мест (экипажи + сотрудники аэродромов)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BFC30DE-4F64-402E-A728-B09BE265F30E}"/>
              </a:ext>
            </a:extLst>
          </p:cNvPr>
          <p:cNvSpPr/>
          <p:nvPr/>
        </p:nvSpPr>
        <p:spPr>
          <a:xfrm>
            <a:off x="427115" y="6193240"/>
            <a:ext cx="2842788" cy="502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5 200 000 чел.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AF450F3-8251-4ABF-BBBE-899FF7A7DAEF}"/>
              </a:ext>
            </a:extLst>
          </p:cNvPr>
          <p:cNvSpPr/>
          <p:nvPr/>
        </p:nvSpPr>
        <p:spPr>
          <a:xfrm>
            <a:off x="3566167" y="6193240"/>
            <a:ext cx="2663206" cy="502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менее 1020 шт.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EC9618C-7F60-4649-92FE-A80C28429951}"/>
              </a:ext>
            </a:extLst>
          </p:cNvPr>
          <p:cNvSpPr/>
          <p:nvPr/>
        </p:nvSpPr>
        <p:spPr>
          <a:xfrm>
            <a:off x="6525637" y="6193240"/>
            <a:ext cx="2320140" cy="502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0,8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CF5912A-B282-456D-9AA0-3E093ECBD953}"/>
              </a:ext>
            </a:extLst>
          </p:cNvPr>
          <p:cNvSpPr/>
          <p:nvPr/>
        </p:nvSpPr>
        <p:spPr>
          <a:xfrm>
            <a:off x="9101680" y="6193240"/>
            <a:ext cx="2663205" cy="502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7 400</a:t>
            </a:r>
          </a:p>
        </p:txBody>
      </p:sp>
    </p:spTree>
    <p:extLst>
      <p:ext uri="{BB962C8B-B14F-4D97-AF65-F5344CB8AC3E}">
        <p14:creationId xmlns:p14="http://schemas.microsoft.com/office/powerpoint/2010/main" val="25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3691783" y="0"/>
            <a:ext cx="83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ресурсов. Классификация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перспективной аэродромной сети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104" y="648940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51653"/>
              </p:ext>
            </p:extLst>
          </p:nvPr>
        </p:nvGraphicFramePr>
        <p:xfrm>
          <a:off x="175077" y="1101809"/>
          <a:ext cx="5732236" cy="532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38">
                  <a:extLst>
                    <a:ext uri="{9D8B030D-6E8A-4147-A177-3AD203B41FA5}">
                      <a16:colId xmlns="" xmlns:a16="http://schemas.microsoft.com/office/drawing/2014/main" val="198655040"/>
                    </a:ext>
                  </a:extLst>
                </a:gridCol>
                <a:gridCol w="2003886">
                  <a:extLst>
                    <a:ext uri="{9D8B030D-6E8A-4147-A177-3AD203B41FA5}">
                      <a16:colId xmlns="" xmlns:a16="http://schemas.microsoft.com/office/drawing/2014/main" val="3173383471"/>
                    </a:ext>
                  </a:extLst>
                </a:gridCol>
                <a:gridCol w="473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5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05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50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92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55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Регион – участник</a:t>
                      </a:r>
                      <a:r>
                        <a:rPr lang="ru-RU" sz="14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МАСС</a:t>
                      </a:r>
                      <a:endParaRPr lang="ru-RU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</a:endParaRPr>
                    </a:p>
                  </a:txBody>
                  <a:tcPr marL="8219" marR="8219" marT="8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ВПП 300-500</a:t>
                      </a:r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ВПП 501-900</a:t>
                      </a:r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ВПП 901-1200</a:t>
                      </a:r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ВПП 1201-2000</a:t>
                      </a:r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ВПП 2001-3000</a:t>
                      </a:r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необхо-димо построить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77856931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Красноярский край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Иркутская область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Забайкальский край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82476219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Томская область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02815891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Республика Бурятия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65043755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Новосибирская область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41834691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Кемеровская область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48543349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Алтайский край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6272939"/>
                  </a:ext>
                </a:extLst>
              </a:tr>
              <a:tr h="29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Республика Тыва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11748135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Омская область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19006974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Республика Алтай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7321255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1831" marR="118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Республика Хакасия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31" marR="11831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7345" marR="7345" marT="7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066106" y="1120434"/>
          <a:ext cx="5739208" cy="282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65370" y="3820067"/>
            <a:ext cx="622663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Исходя анализа аэродромной сети можно сделать вывод, что наиболее перспективные ВС должны иметь 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эффективную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дальность полёта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расстояние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80-300 км 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течение 0,5 – 1,5 часов при минимальной длине разбега/пробега и возможностью посадки на неподготовленные площадки (грунт / снег / водная поверхность)</a:t>
            </a:r>
          </a:p>
          <a:p>
            <a:pPr>
              <a:buFont typeface="Wingdings" pitchFamily="2" charset="2"/>
              <a:buChar char="ü"/>
            </a:pPr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расстояние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300-700 км 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течение 1-2,5 часов при длине разбега/пробега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 – 900 м</a:t>
            </a:r>
          </a:p>
        </p:txBody>
      </p:sp>
    </p:spTree>
    <p:extLst>
      <p:ext uri="{BB962C8B-B14F-4D97-AF65-F5344CB8AC3E}">
        <p14:creationId xmlns:p14="http://schemas.microsoft.com/office/powerpoint/2010/main" val="31082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686474" y="-9525"/>
            <a:ext cx="1034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ресурсов. Концептуальные критерии выбора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потребных воздушных судов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1110" y="1105289"/>
            <a:ext cx="11950890" cy="519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безангарное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хранение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возможность несложного ремонта в «полевых» условиях)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 длина ВПП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взлёт/посадка с грунтовых ВПП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на неподготовленные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т.ч. заснеженные + посадка на неподготовленные площадки  с подбором «с воздуха»)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конструкционная возможность быстрой смены шасси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(снег - лыжи/ водная поверхность - поплавки)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управления ВС и предполётной подготовки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(сравнительная лёгкость обучения персонала)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время полета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0,5-2,5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(лучший баланс: скорость/ дальность/ загрузка / экономичность)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кресельная емкость на эффективной дальности полёта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стоимость лётного часа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(экономичный расход топлива + относительная простота и лёгкость поддержания лётной годности)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 покупки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возможность приобретения ВС в лизинг)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производства ВС в России не менее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в год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модернизации ВС для выполнения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авиаработ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(грузовые/ сельскохозяйственные/ </a:t>
            </a:r>
            <a:r>
              <a:rPr lang="ru-RU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авиалесохрана</a:t>
            </a:r>
            <a:r>
              <a:rPr lang="ru-RU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парашютирование и др.)</a:t>
            </a:r>
          </a:p>
        </p:txBody>
      </p:sp>
    </p:spTree>
    <p:extLst>
      <p:ext uri="{BB962C8B-B14F-4D97-AF65-F5344CB8AC3E}">
        <p14:creationId xmlns:p14="http://schemas.microsoft.com/office/powerpoint/2010/main" val="38943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fld id="{A13D607F-E658-4AE5-8192-9EE344785C1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" y="725473"/>
            <a:ext cx="9096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3691783" y="0"/>
            <a:ext cx="83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Перспективная авиамаршрутная сеть СИБИРИ Межрегиональное воздушное сообщение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23290" y="3493214"/>
            <a:ext cx="914400" cy="30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Омск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953784" y="2690119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Стрежевой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708955" y="1804829"/>
            <a:ext cx="948647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Игарка</a:t>
            </a:r>
            <a:endParaRPr lang="ru-RU" sz="1400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238036" y="3960688"/>
            <a:ext cx="1546261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Новосибирск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86308" y="4729540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Барнаул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015448" y="1029129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Диксон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8219327" y="1027418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Хатанга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765496" y="1190091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Норильск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0171416" y="2899029"/>
            <a:ext cx="893852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Бодайбо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8681664" y="1982912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Ербогачен</a:t>
            </a:r>
            <a:endParaRPr lang="ru-RU" sz="1400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584023" y="1765443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Тура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157610" y="2544568"/>
            <a:ext cx="1113033" cy="373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Подкаменная Тунгуска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707239" y="3118210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Томск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8712486" y="6246688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Улан-Удэ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0304980" y="5176464"/>
            <a:ext cx="1017141" cy="381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Чита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0691972" y="3736370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Чара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9370032" y="3673015"/>
            <a:ext cx="941797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Таксимо</a:t>
            </a:r>
            <a:endParaRPr lang="ru-RU" sz="14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02494" y="5464140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Кызыл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587464" y="5018928"/>
            <a:ext cx="1217489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Иркутск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4708988" y="3445269"/>
            <a:ext cx="1660989" cy="38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Красноярск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5698731" y="6325458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Кунгуртуг</a:t>
            </a:r>
            <a:endParaRPr lang="ru-RU" sz="1400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1602770" y="6356279"/>
            <a:ext cx="1448655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Кош-Агач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145549" y="5981275"/>
            <a:ext cx="1337353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Рубцовск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4669606" y="4690153"/>
            <a:ext cx="940084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Абакан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907606" y="4102816"/>
            <a:ext cx="1198650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Кемерово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7087457" y="2659296"/>
            <a:ext cx="1039402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Ванавара</a:t>
            </a:r>
            <a:endParaRPr lang="ru-RU" sz="1400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5861407" y="2563402"/>
            <a:ext cx="888715" cy="292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Байкит</a:t>
            </a:r>
            <a:endParaRPr lang="ru-RU" sz="1400" dirty="0"/>
          </a:p>
        </p:txBody>
      </p:sp>
      <p:cxnSp>
        <p:nvCxnSpPr>
          <p:cNvPr id="136" name="Прямая соединительная линия 135"/>
          <p:cNvCxnSpPr>
            <a:stCxn id="113" idx="1"/>
            <a:endCxn id="111" idx="3"/>
          </p:cNvCxnSpPr>
          <p:nvPr/>
        </p:nvCxnSpPr>
        <p:spPr>
          <a:xfrm rot="10800000">
            <a:off x="3352802" y="1173823"/>
            <a:ext cx="1412695" cy="1609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13" idx="1"/>
            <a:endCxn id="108" idx="0"/>
          </p:cNvCxnSpPr>
          <p:nvPr/>
        </p:nvCxnSpPr>
        <p:spPr>
          <a:xfrm rot="10800000" flipV="1">
            <a:off x="3183280" y="1334785"/>
            <a:ext cx="1582217" cy="4700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stCxn id="116" idx="2"/>
            <a:endCxn id="135" idx="0"/>
          </p:cNvCxnSpPr>
          <p:nvPr/>
        </p:nvCxnSpPr>
        <p:spPr>
          <a:xfrm rot="5400000">
            <a:off x="6524948" y="1835649"/>
            <a:ext cx="508571" cy="94693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07" idx="2"/>
            <a:endCxn id="106" idx="0"/>
          </p:cNvCxnSpPr>
          <p:nvPr/>
        </p:nvCxnSpPr>
        <p:spPr>
          <a:xfrm rot="5400000">
            <a:off x="844623" y="2715375"/>
            <a:ext cx="513707" cy="104197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stCxn id="108" idx="2"/>
            <a:endCxn id="107" idx="0"/>
          </p:cNvCxnSpPr>
          <p:nvPr/>
        </p:nvCxnSpPr>
        <p:spPr>
          <a:xfrm rot="5400000">
            <a:off x="2104919" y="1611759"/>
            <a:ext cx="595902" cy="1560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109" idx="0"/>
            <a:endCxn id="106" idx="3"/>
          </p:cNvCxnSpPr>
          <p:nvPr/>
        </p:nvCxnSpPr>
        <p:spPr>
          <a:xfrm rot="16200000" flipV="1">
            <a:off x="1367748" y="3317268"/>
            <a:ext cx="313362" cy="9734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>
            <a:stCxn id="131" idx="0"/>
            <a:endCxn id="109" idx="2"/>
          </p:cNvCxnSpPr>
          <p:nvPr/>
        </p:nvCxnSpPr>
        <p:spPr>
          <a:xfrm rot="16200000" flipV="1">
            <a:off x="2219647" y="4041596"/>
            <a:ext cx="636998" cy="10539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stCxn id="110" idx="2"/>
            <a:endCxn id="130" idx="0"/>
          </p:cNvCxnSpPr>
          <p:nvPr/>
        </p:nvCxnSpPr>
        <p:spPr>
          <a:xfrm rot="5400000">
            <a:off x="503433" y="5329722"/>
            <a:ext cx="962347" cy="34075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stCxn id="106" idx="2"/>
            <a:endCxn id="110" idx="0"/>
          </p:cNvCxnSpPr>
          <p:nvPr/>
        </p:nvCxnSpPr>
        <p:spPr>
          <a:xfrm rot="16200000" flipH="1">
            <a:off x="403686" y="3978241"/>
            <a:ext cx="928102" cy="5744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>
            <a:stCxn id="110" idx="0"/>
            <a:endCxn id="109" idx="2"/>
          </p:cNvCxnSpPr>
          <p:nvPr/>
        </p:nvCxnSpPr>
        <p:spPr>
          <a:xfrm rot="5400000" flipH="1" flipV="1">
            <a:off x="1343344" y="4061717"/>
            <a:ext cx="479464" cy="8561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117" idx="2"/>
            <a:endCxn id="126" idx="0"/>
          </p:cNvCxnSpPr>
          <p:nvPr/>
        </p:nvCxnSpPr>
        <p:spPr>
          <a:xfrm rot="16200000" flipH="1">
            <a:off x="4863102" y="2768887"/>
            <a:ext cx="527407" cy="8253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>
            <a:stCxn id="113" idx="2"/>
            <a:endCxn id="117" idx="0"/>
          </p:cNvCxnSpPr>
          <p:nvPr/>
        </p:nvCxnSpPr>
        <p:spPr>
          <a:xfrm rot="5400000">
            <a:off x="4541606" y="1652000"/>
            <a:ext cx="1065089" cy="7200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stCxn id="108" idx="2"/>
            <a:endCxn id="118" idx="0"/>
          </p:cNvCxnSpPr>
          <p:nvPr/>
        </p:nvCxnSpPr>
        <p:spPr>
          <a:xfrm rot="16200000" flipH="1">
            <a:off x="2767601" y="2509894"/>
            <a:ext cx="1023993" cy="1926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stCxn id="118" idx="2"/>
            <a:endCxn id="109" idx="0"/>
          </p:cNvCxnSpPr>
          <p:nvPr/>
        </p:nvCxnSpPr>
        <p:spPr>
          <a:xfrm rot="5400000">
            <a:off x="2416997" y="3001769"/>
            <a:ext cx="553090" cy="136474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>
            <a:stCxn id="126" idx="2"/>
            <a:endCxn id="132" idx="0"/>
          </p:cNvCxnSpPr>
          <p:nvPr/>
        </p:nvCxnSpPr>
        <p:spPr>
          <a:xfrm rot="5400000">
            <a:off x="4910620" y="4061290"/>
            <a:ext cx="857892" cy="39983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>
            <a:stCxn id="131" idx="0"/>
            <a:endCxn id="133" idx="2"/>
          </p:cNvCxnSpPr>
          <p:nvPr/>
        </p:nvCxnSpPr>
        <p:spPr>
          <a:xfrm rot="5400000" flipH="1" flipV="1">
            <a:off x="3538593" y="3918736"/>
            <a:ext cx="494870" cy="14418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>
            <a:stCxn id="109" idx="3"/>
            <a:endCxn id="133" idx="1"/>
          </p:cNvCxnSpPr>
          <p:nvPr/>
        </p:nvCxnSpPr>
        <p:spPr>
          <a:xfrm>
            <a:off x="2784297" y="4105382"/>
            <a:ext cx="1123309" cy="1421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>
            <a:stCxn id="126" idx="2"/>
            <a:endCxn id="133" idx="0"/>
          </p:cNvCxnSpPr>
          <p:nvPr/>
        </p:nvCxnSpPr>
        <p:spPr>
          <a:xfrm rot="5400000">
            <a:off x="4887930" y="3451262"/>
            <a:ext cx="270555" cy="10325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117" idx="2"/>
            <a:endCxn id="118" idx="0"/>
          </p:cNvCxnSpPr>
          <p:nvPr/>
        </p:nvCxnSpPr>
        <p:spPr>
          <a:xfrm rot="5400000">
            <a:off x="3944848" y="2348931"/>
            <a:ext cx="200348" cy="133821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>
            <a:stCxn id="107" idx="3"/>
            <a:endCxn id="116" idx="1"/>
          </p:cNvCxnSpPr>
          <p:nvPr/>
        </p:nvCxnSpPr>
        <p:spPr>
          <a:xfrm flipV="1">
            <a:off x="2291137" y="1910137"/>
            <a:ext cx="4292886" cy="9246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>
            <a:stCxn id="135" idx="2"/>
            <a:endCxn id="126" idx="0"/>
          </p:cNvCxnSpPr>
          <p:nvPr/>
        </p:nvCxnSpPr>
        <p:spPr>
          <a:xfrm rot="5400000">
            <a:off x="5628098" y="2767601"/>
            <a:ext cx="589053" cy="766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>
            <a:stCxn id="112" idx="1"/>
            <a:endCxn id="113" idx="3"/>
          </p:cNvCxnSpPr>
          <p:nvPr/>
        </p:nvCxnSpPr>
        <p:spPr>
          <a:xfrm rot="10800000" flipV="1">
            <a:off x="6102849" y="1172111"/>
            <a:ext cx="2116478" cy="1626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>
            <a:stCxn id="112" idx="2"/>
            <a:endCxn id="116" idx="3"/>
          </p:cNvCxnSpPr>
          <p:nvPr/>
        </p:nvCxnSpPr>
        <p:spPr>
          <a:xfrm rot="5400000">
            <a:off x="8108025" y="1130157"/>
            <a:ext cx="593331" cy="9666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>
            <a:stCxn id="116" idx="3"/>
            <a:endCxn id="115" idx="1"/>
          </p:cNvCxnSpPr>
          <p:nvPr/>
        </p:nvCxnSpPr>
        <p:spPr>
          <a:xfrm>
            <a:off x="7921376" y="1910137"/>
            <a:ext cx="760288" cy="2174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>
            <a:stCxn id="114" idx="0"/>
            <a:endCxn id="115" idx="2"/>
          </p:cNvCxnSpPr>
          <p:nvPr/>
        </p:nvCxnSpPr>
        <p:spPr>
          <a:xfrm rot="16200000" flipV="1">
            <a:off x="9670978" y="1951664"/>
            <a:ext cx="626729" cy="126800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114" idx="2"/>
            <a:endCxn id="121" idx="0"/>
          </p:cNvCxnSpPr>
          <p:nvPr/>
        </p:nvCxnSpPr>
        <p:spPr>
          <a:xfrm rot="16200000" flipH="1">
            <a:off x="10715519" y="3091239"/>
            <a:ext cx="547953" cy="7423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>
            <a:stCxn id="134" idx="0"/>
            <a:endCxn id="116" idx="2"/>
          </p:cNvCxnSpPr>
          <p:nvPr/>
        </p:nvCxnSpPr>
        <p:spPr>
          <a:xfrm rot="16200000" flipV="1">
            <a:off x="7127697" y="2179835"/>
            <a:ext cx="604465" cy="3544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>
            <a:stCxn id="120" idx="0"/>
            <a:endCxn id="121" idx="2"/>
          </p:cNvCxnSpPr>
          <p:nvPr/>
        </p:nvCxnSpPr>
        <p:spPr>
          <a:xfrm rot="5400000" flipH="1" flipV="1">
            <a:off x="10511747" y="4327562"/>
            <a:ext cx="1150706" cy="5470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>
            <a:stCxn id="122" idx="0"/>
            <a:endCxn id="115" idx="2"/>
          </p:cNvCxnSpPr>
          <p:nvPr/>
        </p:nvCxnSpPr>
        <p:spPr>
          <a:xfrm rot="16200000" flipV="1">
            <a:off x="8895279" y="2727363"/>
            <a:ext cx="1400715" cy="4905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>
            <a:stCxn id="120" idx="0"/>
            <a:endCxn id="122" idx="2"/>
          </p:cNvCxnSpPr>
          <p:nvPr/>
        </p:nvCxnSpPr>
        <p:spPr>
          <a:xfrm rot="16200000" flipV="1">
            <a:off x="9720211" y="4083124"/>
            <a:ext cx="1214061" cy="9726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>
            <a:stCxn id="125" idx="2"/>
            <a:endCxn id="119" idx="0"/>
          </p:cNvCxnSpPr>
          <p:nvPr/>
        </p:nvCxnSpPr>
        <p:spPr>
          <a:xfrm rot="16200000" flipH="1">
            <a:off x="8319500" y="5185025"/>
            <a:ext cx="938372" cy="11849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>
            <a:stCxn id="124" idx="2"/>
            <a:endCxn id="125" idx="0"/>
          </p:cNvCxnSpPr>
          <p:nvPr/>
        </p:nvCxnSpPr>
        <p:spPr>
          <a:xfrm rot="16200000" flipH="1">
            <a:off x="7373850" y="4196568"/>
            <a:ext cx="910973" cy="7337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>
            <a:stCxn id="134" idx="2"/>
            <a:endCxn id="124" idx="0"/>
          </p:cNvCxnSpPr>
          <p:nvPr/>
        </p:nvCxnSpPr>
        <p:spPr>
          <a:xfrm rot="5400000">
            <a:off x="7099870" y="3311278"/>
            <a:ext cx="869883" cy="1446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>
            <a:stCxn id="123" idx="3"/>
            <a:endCxn id="125" idx="1"/>
          </p:cNvCxnSpPr>
          <p:nvPr/>
        </p:nvCxnSpPr>
        <p:spPr>
          <a:xfrm flipV="1">
            <a:off x="6739847" y="5163622"/>
            <a:ext cx="847617" cy="4452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>
            <a:stCxn id="127" idx="1"/>
            <a:endCxn id="397" idx="3"/>
          </p:cNvCxnSpPr>
          <p:nvPr/>
        </p:nvCxnSpPr>
        <p:spPr>
          <a:xfrm rot="10800000">
            <a:off x="5095983" y="6466728"/>
            <a:ext cx="602748" cy="34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>
            <a:stCxn id="127" idx="0"/>
            <a:endCxn id="123" idx="2"/>
          </p:cNvCxnSpPr>
          <p:nvPr/>
        </p:nvCxnSpPr>
        <p:spPr>
          <a:xfrm rot="16200000" flipV="1">
            <a:off x="5933325" y="5891374"/>
            <a:ext cx="571930" cy="2962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>
            <a:stCxn id="123" idx="3"/>
            <a:endCxn id="377" idx="0"/>
          </p:cNvCxnSpPr>
          <p:nvPr/>
        </p:nvCxnSpPr>
        <p:spPr>
          <a:xfrm>
            <a:off x="6739847" y="5608834"/>
            <a:ext cx="947792" cy="3142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>
            <a:stCxn id="123" idx="0"/>
            <a:endCxn id="124" idx="2"/>
          </p:cNvCxnSpPr>
          <p:nvPr/>
        </p:nvCxnSpPr>
        <p:spPr>
          <a:xfrm rot="5400000" flipH="1" flipV="1">
            <a:off x="6088725" y="4090402"/>
            <a:ext cx="1356185" cy="13912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>
            <a:stCxn id="123" idx="0"/>
            <a:endCxn id="132" idx="2"/>
          </p:cNvCxnSpPr>
          <p:nvPr/>
        </p:nvCxnSpPr>
        <p:spPr>
          <a:xfrm rot="16200000" flipV="1">
            <a:off x="5363111" y="4756079"/>
            <a:ext cx="484599" cy="9315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>
            <a:stCxn id="131" idx="3"/>
            <a:endCxn id="132" idx="1"/>
          </p:cNvCxnSpPr>
          <p:nvPr/>
        </p:nvCxnSpPr>
        <p:spPr>
          <a:xfrm flipV="1">
            <a:off x="3832262" y="4834847"/>
            <a:ext cx="837344" cy="1969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299"/>
          <p:cNvCxnSpPr>
            <a:stCxn id="128" idx="0"/>
            <a:endCxn id="131" idx="2"/>
          </p:cNvCxnSpPr>
          <p:nvPr/>
        </p:nvCxnSpPr>
        <p:spPr>
          <a:xfrm rot="5400000" flipH="1" flipV="1">
            <a:off x="2526586" y="5057453"/>
            <a:ext cx="419529" cy="65754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>
            <a:stCxn id="131" idx="2"/>
            <a:endCxn id="397" idx="0"/>
          </p:cNvCxnSpPr>
          <p:nvPr/>
        </p:nvCxnSpPr>
        <p:spPr>
          <a:xfrm rot="16200000" flipH="1">
            <a:off x="3215811" y="5025775"/>
            <a:ext cx="1145571" cy="14469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>
            <a:stCxn id="128" idx="0"/>
            <a:endCxn id="110" idx="2"/>
          </p:cNvCxnSpPr>
          <p:nvPr/>
        </p:nvCxnSpPr>
        <p:spPr>
          <a:xfrm rot="16200000" flipV="1">
            <a:off x="1492750" y="4681164"/>
            <a:ext cx="577063" cy="125259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>
            <a:stCxn id="129" idx="0"/>
            <a:endCxn id="128" idx="2"/>
          </p:cNvCxnSpPr>
          <p:nvPr/>
        </p:nvCxnSpPr>
        <p:spPr>
          <a:xfrm rot="5400000" flipH="1" flipV="1">
            <a:off x="2131887" y="6080590"/>
            <a:ext cx="470900" cy="804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>
            <a:stCxn id="397" idx="1"/>
            <a:endCxn id="128" idx="2"/>
          </p:cNvCxnSpPr>
          <p:nvPr/>
        </p:nvCxnSpPr>
        <p:spPr>
          <a:xfrm rot="10800000">
            <a:off x="2407576" y="5885379"/>
            <a:ext cx="1520576" cy="5813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>
            <a:stCxn id="131" idx="1"/>
            <a:endCxn id="110" idx="3"/>
          </p:cNvCxnSpPr>
          <p:nvPr/>
        </p:nvCxnSpPr>
        <p:spPr>
          <a:xfrm rot="10800000">
            <a:off x="1823662" y="4874234"/>
            <a:ext cx="474327" cy="1575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>
            <a:stCxn id="123" idx="0"/>
            <a:endCxn id="126" idx="2"/>
          </p:cNvCxnSpPr>
          <p:nvPr/>
        </p:nvCxnSpPr>
        <p:spPr>
          <a:xfrm rot="16200000" flipV="1">
            <a:off x="4989388" y="4382357"/>
            <a:ext cx="1631879" cy="5316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/>
          <p:cNvCxnSpPr>
            <a:stCxn id="120" idx="2"/>
            <a:endCxn id="119" idx="0"/>
          </p:cNvCxnSpPr>
          <p:nvPr/>
        </p:nvCxnSpPr>
        <p:spPr>
          <a:xfrm rot="5400000">
            <a:off x="9753173" y="5186309"/>
            <a:ext cx="688369" cy="14323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>
            <a:stCxn id="122" idx="2"/>
            <a:endCxn id="119" idx="0"/>
          </p:cNvCxnSpPr>
          <p:nvPr/>
        </p:nvCxnSpPr>
        <p:spPr>
          <a:xfrm rot="5400000">
            <a:off x="8468905" y="4874661"/>
            <a:ext cx="2284285" cy="4597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Скругленный прямоугольник 352"/>
          <p:cNvSpPr/>
          <p:nvPr/>
        </p:nvSpPr>
        <p:spPr>
          <a:xfrm>
            <a:off x="8068639" y="3280883"/>
            <a:ext cx="952072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Усть-Кут</a:t>
            </a:r>
          </a:p>
        </p:txBody>
      </p:sp>
      <p:cxnSp>
        <p:nvCxnSpPr>
          <p:cNvPr id="354" name="Прямая соединительная линия 353"/>
          <p:cNvCxnSpPr>
            <a:stCxn id="134" idx="2"/>
            <a:endCxn id="353" idx="0"/>
          </p:cNvCxnSpPr>
          <p:nvPr/>
        </p:nvCxnSpPr>
        <p:spPr>
          <a:xfrm rot="16200000" flipH="1">
            <a:off x="7909817" y="2646024"/>
            <a:ext cx="332199" cy="9375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>
            <a:stCxn id="115" idx="2"/>
            <a:endCxn id="353" idx="0"/>
          </p:cNvCxnSpPr>
          <p:nvPr/>
        </p:nvCxnSpPr>
        <p:spPr>
          <a:xfrm rot="5400000">
            <a:off x="8443217" y="2373758"/>
            <a:ext cx="1008583" cy="8056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>
            <a:stCxn id="353" idx="2"/>
            <a:endCxn id="125" idx="0"/>
          </p:cNvCxnSpPr>
          <p:nvPr/>
        </p:nvCxnSpPr>
        <p:spPr>
          <a:xfrm rot="5400000">
            <a:off x="7646114" y="4120366"/>
            <a:ext cx="1448657" cy="3484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Прямая соединительная линия 362"/>
          <p:cNvCxnSpPr>
            <a:stCxn id="353" idx="2"/>
            <a:endCxn id="120" idx="1"/>
          </p:cNvCxnSpPr>
          <p:nvPr/>
        </p:nvCxnSpPr>
        <p:spPr>
          <a:xfrm rot="16200000" flipH="1">
            <a:off x="8526267" y="3588678"/>
            <a:ext cx="1797121" cy="17603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/>
          <p:cNvCxnSpPr>
            <a:stCxn id="125" idx="1"/>
            <a:endCxn id="126" idx="2"/>
          </p:cNvCxnSpPr>
          <p:nvPr/>
        </p:nvCxnSpPr>
        <p:spPr>
          <a:xfrm rot="10800000">
            <a:off x="5539484" y="3832262"/>
            <a:ext cx="2047981" cy="13313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/>
          <p:cNvCxnSpPr>
            <a:stCxn id="377" idx="0"/>
            <a:endCxn id="125" idx="2"/>
          </p:cNvCxnSpPr>
          <p:nvPr/>
        </p:nvCxnSpPr>
        <p:spPr>
          <a:xfrm rot="5400000" flipH="1" flipV="1">
            <a:off x="7634555" y="5361401"/>
            <a:ext cx="614739" cy="5085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Скругленный прямоугольник 376"/>
          <p:cNvSpPr/>
          <p:nvPr/>
        </p:nvSpPr>
        <p:spPr>
          <a:xfrm>
            <a:off x="7217595" y="5923055"/>
            <a:ext cx="940087" cy="24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Тоджа</a:t>
            </a:r>
            <a:endParaRPr lang="ru-RU" sz="1400" dirty="0"/>
          </a:p>
        </p:txBody>
      </p:sp>
      <p:cxnSp>
        <p:nvCxnSpPr>
          <p:cNvPr id="380" name="Прямая соединительная линия 379"/>
          <p:cNvCxnSpPr>
            <a:stCxn id="377" idx="3"/>
            <a:endCxn id="119" idx="1"/>
          </p:cNvCxnSpPr>
          <p:nvPr/>
        </p:nvCxnSpPr>
        <p:spPr>
          <a:xfrm>
            <a:off x="8157682" y="6043775"/>
            <a:ext cx="554804" cy="3476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Прямая соединительная линия 382"/>
          <p:cNvCxnSpPr>
            <a:stCxn id="377" idx="1"/>
            <a:endCxn id="127" idx="0"/>
          </p:cNvCxnSpPr>
          <p:nvPr/>
        </p:nvCxnSpPr>
        <p:spPr>
          <a:xfrm rot="10800000" flipV="1">
            <a:off x="6367409" y="6043774"/>
            <a:ext cx="850187" cy="2816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Скругленный прямоугольник 396"/>
          <p:cNvSpPr/>
          <p:nvPr/>
        </p:nvSpPr>
        <p:spPr>
          <a:xfrm>
            <a:off x="3928152" y="6322033"/>
            <a:ext cx="1167831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Ак-Довурак</a:t>
            </a:r>
          </a:p>
        </p:txBody>
      </p:sp>
      <p:cxnSp>
        <p:nvCxnSpPr>
          <p:cNvPr id="399" name="Прямая соединительная линия 398"/>
          <p:cNvCxnSpPr>
            <a:stCxn id="129" idx="3"/>
            <a:endCxn id="397" idx="1"/>
          </p:cNvCxnSpPr>
          <p:nvPr/>
        </p:nvCxnSpPr>
        <p:spPr>
          <a:xfrm flipV="1">
            <a:off x="3051425" y="6466727"/>
            <a:ext cx="876727" cy="342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Прямая соединительная линия 414"/>
          <p:cNvCxnSpPr>
            <a:stCxn id="133" idx="2"/>
            <a:endCxn id="132" idx="0"/>
          </p:cNvCxnSpPr>
          <p:nvPr/>
        </p:nvCxnSpPr>
        <p:spPr>
          <a:xfrm rot="16200000" flipH="1">
            <a:off x="4674315" y="4224819"/>
            <a:ext cx="297949" cy="6327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Прямая соединительная линия 417"/>
          <p:cNvCxnSpPr>
            <a:stCxn id="118" idx="3"/>
            <a:endCxn id="126" idx="1"/>
          </p:cNvCxnSpPr>
          <p:nvPr/>
        </p:nvCxnSpPr>
        <p:spPr>
          <a:xfrm>
            <a:off x="4044592" y="3262904"/>
            <a:ext cx="664396" cy="3758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Прямая соединительная линия 420"/>
          <p:cNvCxnSpPr>
            <a:stCxn id="124" idx="0"/>
            <a:endCxn id="126" idx="3"/>
          </p:cNvCxnSpPr>
          <p:nvPr/>
        </p:nvCxnSpPr>
        <p:spPr>
          <a:xfrm rot="16200000" flipV="1">
            <a:off x="6826319" y="3182423"/>
            <a:ext cx="179802" cy="109248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Прямая соединительная линия 431"/>
          <p:cNvCxnSpPr>
            <a:stCxn id="126" idx="0"/>
            <a:endCxn id="113" idx="2"/>
          </p:cNvCxnSpPr>
          <p:nvPr/>
        </p:nvCxnSpPr>
        <p:spPr>
          <a:xfrm rot="16200000" flipV="1">
            <a:off x="4503933" y="2409719"/>
            <a:ext cx="1965790" cy="1053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>
            <a:stCxn id="469" idx="0"/>
            <a:endCxn id="132" idx="2"/>
          </p:cNvCxnSpPr>
          <p:nvPr/>
        </p:nvCxnSpPr>
        <p:spPr>
          <a:xfrm rot="5400000" flipH="1" flipV="1">
            <a:off x="4524910" y="4945296"/>
            <a:ext cx="580493" cy="6489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Скругленный прямоугольник 468"/>
          <p:cNvSpPr/>
          <p:nvPr/>
        </p:nvSpPr>
        <p:spPr>
          <a:xfrm>
            <a:off x="4029183" y="5560034"/>
            <a:ext cx="922962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Таштагол</a:t>
            </a:r>
          </a:p>
        </p:txBody>
      </p:sp>
      <p:cxnSp>
        <p:nvCxnSpPr>
          <p:cNvPr id="471" name="Прямая соединительная линия 470"/>
          <p:cNvCxnSpPr>
            <a:stCxn id="469" idx="2"/>
            <a:endCxn id="397" idx="0"/>
          </p:cNvCxnSpPr>
          <p:nvPr/>
        </p:nvCxnSpPr>
        <p:spPr>
          <a:xfrm rot="16200000" flipH="1">
            <a:off x="4265061" y="6075025"/>
            <a:ext cx="472611" cy="214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Прямая соединительная линия 478"/>
          <p:cNvCxnSpPr>
            <a:stCxn id="129" idx="1"/>
            <a:endCxn id="130" idx="2"/>
          </p:cNvCxnSpPr>
          <p:nvPr/>
        </p:nvCxnSpPr>
        <p:spPr>
          <a:xfrm rot="10800000">
            <a:off x="814226" y="6270663"/>
            <a:ext cx="788544" cy="2303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1506875" y="5595991"/>
            <a:ext cx="1801402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Горно-Алтайск</a:t>
            </a:r>
          </a:p>
        </p:txBody>
      </p:sp>
      <p:cxnSp>
        <p:nvCxnSpPr>
          <p:cNvPr id="508" name="Прямая соединительная линия 507"/>
          <p:cNvCxnSpPr>
            <a:stCxn id="120" idx="1"/>
            <a:endCxn id="125" idx="3"/>
          </p:cNvCxnSpPr>
          <p:nvPr/>
        </p:nvCxnSpPr>
        <p:spPr>
          <a:xfrm rot="10800000">
            <a:off x="8804954" y="5163622"/>
            <a:ext cx="1500027" cy="2037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Прямая соединительная линия 515"/>
          <p:cNvCxnSpPr>
            <a:stCxn id="120" idx="1"/>
            <a:endCxn id="126" idx="2"/>
          </p:cNvCxnSpPr>
          <p:nvPr/>
        </p:nvCxnSpPr>
        <p:spPr>
          <a:xfrm rot="10800000">
            <a:off x="5539484" y="3832262"/>
            <a:ext cx="4765497" cy="153513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Скругленный прямоугольник 123"/>
          <p:cNvSpPr/>
          <p:nvPr/>
        </p:nvSpPr>
        <p:spPr>
          <a:xfrm>
            <a:off x="6962453" y="3818567"/>
            <a:ext cx="1000019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Братск</a:t>
            </a:r>
          </a:p>
        </p:txBody>
      </p:sp>
      <p:cxnSp>
        <p:nvCxnSpPr>
          <p:cNvPr id="565" name="Прямая соединительная линия 564"/>
          <p:cNvCxnSpPr>
            <a:stCxn id="106" idx="3"/>
            <a:endCxn id="126" idx="1"/>
          </p:cNvCxnSpPr>
          <p:nvPr/>
        </p:nvCxnSpPr>
        <p:spPr>
          <a:xfrm flipV="1">
            <a:off x="1037690" y="3638765"/>
            <a:ext cx="3671298" cy="85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Прямая соединительная линия 567"/>
          <p:cNvCxnSpPr>
            <a:stCxn id="109" idx="3"/>
            <a:endCxn id="126" idx="1"/>
          </p:cNvCxnSpPr>
          <p:nvPr/>
        </p:nvCxnSpPr>
        <p:spPr>
          <a:xfrm flipV="1">
            <a:off x="2784297" y="3638765"/>
            <a:ext cx="1924691" cy="4666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Прямая соединительная линия 582"/>
          <p:cNvCxnSpPr>
            <a:stCxn id="110" idx="3"/>
            <a:endCxn id="126" idx="1"/>
          </p:cNvCxnSpPr>
          <p:nvPr/>
        </p:nvCxnSpPr>
        <p:spPr>
          <a:xfrm flipV="1">
            <a:off x="1823661" y="3638765"/>
            <a:ext cx="2885327" cy="12354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Прямая соединительная линия 601"/>
          <p:cNvCxnSpPr>
            <a:stCxn id="123" idx="2"/>
            <a:endCxn id="397" idx="0"/>
          </p:cNvCxnSpPr>
          <p:nvPr/>
        </p:nvCxnSpPr>
        <p:spPr>
          <a:xfrm rot="5400000">
            <a:off x="5007368" y="5258229"/>
            <a:ext cx="568505" cy="15591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Прямая соединительная линия 625"/>
          <p:cNvCxnSpPr>
            <a:stCxn id="134" idx="2"/>
            <a:endCxn id="126" idx="3"/>
          </p:cNvCxnSpPr>
          <p:nvPr/>
        </p:nvCxnSpPr>
        <p:spPr>
          <a:xfrm rot="5400000">
            <a:off x="6643528" y="2675134"/>
            <a:ext cx="690081" cy="12371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Прямая соединительная линия 628"/>
          <p:cNvCxnSpPr>
            <a:stCxn id="134" idx="0"/>
            <a:endCxn id="115" idx="1"/>
          </p:cNvCxnSpPr>
          <p:nvPr/>
        </p:nvCxnSpPr>
        <p:spPr>
          <a:xfrm rot="5400000" flipH="1" flipV="1">
            <a:off x="7878566" y="1856198"/>
            <a:ext cx="531690" cy="10745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Прямая соединительная линия 653"/>
          <p:cNvCxnSpPr>
            <a:stCxn id="353" idx="2"/>
            <a:endCxn id="124" idx="3"/>
          </p:cNvCxnSpPr>
          <p:nvPr/>
        </p:nvCxnSpPr>
        <p:spPr>
          <a:xfrm rot="5400000">
            <a:off x="8057079" y="3475665"/>
            <a:ext cx="392990" cy="5822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Прямая соединительная линия 656"/>
          <p:cNvCxnSpPr>
            <a:stCxn id="353" idx="2"/>
            <a:endCxn id="122" idx="1"/>
          </p:cNvCxnSpPr>
          <p:nvPr/>
        </p:nvCxnSpPr>
        <p:spPr>
          <a:xfrm rot="16200000" flipH="1">
            <a:off x="8833634" y="3281311"/>
            <a:ext cx="247438" cy="8253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Прямая соединительная линия 672"/>
          <p:cNvCxnSpPr>
            <a:stCxn id="114" idx="0"/>
            <a:endCxn id="683" idx="2"/>
          </p:cNvCxnSpPr>
          <p:nvPr/>
        </p:nvCxnSpPr>
        <p:spPr>
          <a:xfrm rot="5400000" flipH="1" flipV="1">
            <a:off x="10655742" y="1975797"/>
            <a:ext cx="885832" cy="9606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Прямая соединительная линия 676"/>
          <p:cNvCxnSpPr>
            <a:stCxn id="115" idx="3"/>
            <a:endCxn id="683" idx="1"/>
          </p:cNvCxnSpPr>
          <p:nvPr/>
        </p:nvCxnSpPr>
        <p:spPr>
          <a:xfrm flipV="1">
            <a:off x="10019017" y="1828531"/>
            <a:ext cx="1138717" cy="2990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Прямая соединительная линия 679"/>
          <p:cNvCxnSpPr>
            <a:stCxn id="112" idx="3"/>
            <a:endCxn id="683" idx="0"/>
          </p:cNvCxnSpPr>
          <p:nvPr/>
        </p:nvCxnSpPr>
        <p:spPr>
          <a:xfrm>
            <a:off x="9556680" y="1172112"/>
            <a:ext cx="2022295" cy="4717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TextBox 682"/>
          <p:cNvSpPr txBox="1"/>
          <p:nvPr/>
        </p:nvSpPr>
        <p:spPr>
          <a:xfrm>
            <a:off x="11157734" y="1643865"/>
            <a:ext cx="8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Якутия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306511" y="1806540"/>
            <a:ext cx="8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ЯНАО</a:t>
            </a:r>
          </a:p>
        </p:txBody>
      </p:sp>
      <p:cxnSp>
        <p:nvCxnSpPr>
          <p:cNvPr id="685" name="Прямая соединительная линия 684"/>
          <p:cNvCxnSpPr>
            <a:stCxn id="111" idx="1"/>
            <a:endCxn id="684" idx="0"/>
          </p:cNvCxnSpPr>
          <p:nvPr/>
        </p:nvCxnSpPr>
        <p:spPr>
          <a:xfrm rot="10800000" flipV="1">
            <a:off x="727752" y="1173822"/>
            <a:ext cx="1287696" cy="6327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Прямая соединительная линия 687"/>
          <p:cNvCxnSpPr>
            <a:stCxn id="108" idx="1"/>
            <a:endCxn id="684" idx="3"/>
          </p:cNvCxnSpPr>
          <p:nvPr/>
        </p:nvCxnSpPr>
        <p:spPr>
          <a:xfrm rot="10800000" flipV="1">
            <a:off x="1148993" y="1949522"/>
            <a:ext cx="1559963" cy="416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Прямая соединительная линия 689"/>
          <p:cNvCxnSpPr>
            <a:stCxn id="107" idx="0"/>
            <a:endCxn id="684" idx="2"/>
          </p:cNvCxnSpPr>
          <p:nvPr/>
        </p:nvCxnSpPr>
        <p:spPr>
          <a:xfrm rot="16200000" flipV="1">
            <a:off x="917984" y="1985641"/>
            <a:ext cx="514247" cy="8947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Прямая соединительная линия 692"/>
          <p:cNvCxnSpPr>
            <a:stCxn id="106" idx="0"/>
            <a:endCxn id="684" idx="2"/>
          </p:cNvCxnSpPr>
          <p:nvPr/>
        </p:nvCxnSpPr>
        <p:spPr>
          <a:xfrm rot="5400000" flipH="1" flipV="1">
            <a:off x="-4550" y="2760912"/>
            <a:ext cx="1317342" cy="1472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Прямая соединительная линия 703"/>
          <p:cNvCxnSpPr>
            <a:endCxn id="121" idx="0"/>
          </p:cNvCxnSpPr>
          <p:nvPr/>
        </p:nvCxnSpPr>
        <p:spPr>
          <a:xfrm rot="5400000">
            <a:off x="10736923" y="2678560"/>
            <a:ext cx="1681536" cy="4340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Прямая соединительная линия 707"/>
          <p:cNvCxnSpPr>
            <a:stCxn id="113" idx="2"/>
            <a:endCxn id="116" idx="1"/>
          </p:cNvCxnSpPr>
          <p:nvPr/>
        </p:nvCxnSpPr>
        <p:spPr>
          <a:xfrm rot="16200000" flipH="1">
            <a:off x="5793769" y="1119883"/>
            <a:ext cx="430658" cy="11498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Прямая соединительная линия 772"/>
          <p:cNvCxnSpPr>
            <a:stCxn id="123" idx="1"/>
            <a:endCxn id="109" idx="3"/>
          </p:cNvCxnSpPr>
          <p:nvPr/>
        </p:nvCxnSpPr>
        <p:spPr>
          <a:xfrm rot="10800000">
            <a:off x="2784298" y="4105382"/>
            <a:ext cx="2618197" cy="1503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Скругленный прямоугольник 130"/>
          <p:cNvSpPr/>
          <p:nvPr/>
        </p:nvSpPr>
        <p:spPr>
          <a:xfrm>
            <a:off x="2297988" y="4887074"/>
            <a:ext cx="1534274" cy="28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Новокузнецк</a:t>
            </a:r>
          </a:p>
        </p:txBody>
      </p:sp>
      <p:cxnSp>
        <p:nvCxnSpPr>
          <p:cNvPr id="840" name="Прямая соединительная линия 839"/>
          <p:cNvCxnSpPr>
            <a:stCxn id="125" idx="1"/>
            <a:endCxn id="132" idx="3"/>
          </p:cNvCxnSpPr>
          <p:nvPr/>
        </p:nvCxnSpPr>
        <p:spPr>
          <a:xfrm rot="10800000">
            <a:off x="5609690" y="4834848"/>
            <a:ext cx="1977774" cy="3287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1319</Words>
  <Application>Microsoft Office PowerPoint</Application>
  <PresentationFormat>Широкоэкранный</PresentationFormat>
  <Paragraphs>344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КЭФ</dc:title>
  <dc:creator>Данила Глаголев</dc:creator>
  <cp:lastModifiedBy>Каратаева Елена Владимировна</cp:lastModifiedBy>
  <cp:revision>615</cp:revision>
  <cp:lastPrinted>2019-06-11T09:38:11Z</cp:lastPrinted>
  <dcterms:created xsi:type="dcterms:W3CDTF">2019-03-16T07:43:15Z</dcterms:created>
  <dcterms:modified xsi:type="dcterms:W3CDTF">2019-06-27T04:27:47Z</dcterms:modified>
</cp:coreProperties>
</file>